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Lst>
  <p:notesMasterIdLst>
    <p:notesMasterId r:id="rId29"/>
  </p:notesMasterIdLst>
  <p:handoutMasterIdLst>
    <p:handoutMasterId r:id="rId30"/>
  </p:handoutMasterIdLst>
  <p:sldIdLst>
    <p:sldId id="257" r:id="rId2"/>
    <p:sldId id="354" r:id="rId3"/>
    <p:sldId id="356" r:id="rId4"/>
    <p:sldId id="355" r:id="rId5"/>
    <p:sldId id="357" r:id="rId6"/>
    <p:sldId id="358" r:id="rId7"/>
    <p:sldId id="359" r:id="rId8"/>
    <p:sldId id="360" r:id="rId9"/>
    <p:sldId id="361" r:id="rId10"/>
    <p:sldId id="401" r:id="rId11"/>
    <p:sldId id="362" r:id="rId12"/>
    <p:sldId id="363" r:id="rId13"/>
    <p:sldId id="365" r:id="rId14"/>
    <p:sldId id="366" r:id="rId15"/>
    <p:sldId id="367" r:id="rId16"/>
    <p:sldId id="368" r:id="rId17"/>
    <p:sldId id="369" r:id="rId18"/>
    <p:sldId id="370" r:id="rId19"/>
    <p:sldId id="371" r:id="rId20"/>
    <p:sldId id="372" r:id="rId21"/>
    <p:sldId id="373" r:id="rId22"/>
    <p:sldId id="375" r:id="rId23"/>
    <p:sldId id="376" r:id="rId24"/>
    <p:sldId id="377" r:id="rId25"/>
    <p:sldId id="378" r:id="rId26"/>
    <p:sldId id="379" r:id="rId27"/>
    <p:sldId id="380" r:id="rId28"/>
  </p:sldIdLst>
  <p:sldSz cx="9144000" cy="5143500" type="screen16x9"/>
  <p:notesSz cx="6858000" cy="9144000"/>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865">
          <p15:clr>
            <a:srgbClr val="A4A3A4"/>
          </p15:clr>
        </p15:guide>
        <p15:guide id="2" pos="5479">
          <p15:clr>
            <a:srgbClr val="A4A3A4"/>
          </p15:clr>
        </p15:guide>
        <p15:guide id="3" orient="horz" pos="6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040"/>
    <a:srgbClr val="FFCC00"/>
    <a:srgbClr val="A5D028"/>
    <a:srgbClr val="5BD078"/>
    <a:srgbClr val="E6BA07"/>
    <a:srgbClr val="62883B"/>
    <a:srgbClr val="BAE18F"/>
    <a:srgbClr val="99CE04"/>
    <a:srgbClr val="ADD78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57" autoAdjust="0"/>
    <p:restoredTop sz="76081" autoAdjust="0"/>
  </p:normalViewPr>
  <p:slideViewPr>
    <p:cSldViewPr snapToGrid="0">
      <p:cViewPr varScale="1">
        <p:scale>
          <a:sx n="116" d="100"/>
          <a:sy n="116" d="100"/>
        </p:scale>
        <p:origin x="418" y="77"/>
      </p:cViewPr>
      <p:guideLst>
        <p:guide orient="horz" pos="865"/>
        <p:guide pos="5479"/>
        <p:guide orient="horz" pos="64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18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1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defTabSz="911322">
              <a:defRPr sz="1200">
                <a:latin typeface="Arial" pitchFamily="34" charset="0"/>
              </a:defRPr>
            </a:lvl1pPr>
          </a:lstStyle>
          <a:p>
            <a:pPr>
              <a:defRPr/>
            </a:pPr>
            <a:r>
              <a:rPr lang="en-US" dirty="0"/>
              <a:t>Internet and Computing Core Certification Guide Module A Computing Fundamentals</a:t>
            </a:r>
          </a:p>
        </p:txBody>
      </p:sp>
      <p:sp>
        <p:nvSpPr>
          <p:cNvPr id="9717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algn="r" defTabSz="911322">
              <a:defRPr sz="1200">
                <a:latin typeface="Arial" charset="0"/>
              </a:defRPr>
            </a:lvl1pPr>
          </a:lstStyle>
          <a:p>
            <a:pPr>
              <a:defRPr/>
            </a:pPr>
            <a:endParaRPr lang="en-US" dirty="0"/>
          </a:p>
        </p:txBody>
      </p:sp>
      <p:sp>
        <p:nvSpPr>
          <p:cNvPr id="9717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defTabSz="911322">
              <a:defRPr sz="1200">
                <a:latin typeface="Arial" charset="0"/>
              </a:defRPr>
            </a:lvl1pPr>
          </a:lstStyle>
          <a:p>
            <a:pPr>
              <a:defRPr/>
            </a:pPr>
            <a:endParaRPr lang="en-US" dirty="0"/>
          </a:p>
        </p:txBody>
      </p:sp>
      <p:sp>
        <p:nvSpPr>
          <p:cNvPr id="9717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r" defTabSz="911322">
              <a:defRPr sz="1200">
                <a:latin typeface="Arial" charset="0"/>
              </a:defRPr>
            </a:lvl1pPr>
          </a:lstStyle>
          <a:p>
            <a:pPr>
              <a:defRPr/>
            </a:pPr>
            <a:fld id="{5C88637F-DDEC-44B1-B222-F6613425A130}" type="slidenum">
              <a:rPr lang="en-US"/>
              <a:pPr>
                <a:defRPr/>
              </a:pPr>
              <a:t>‹#›</a:t>
            </a:fld>
            <a:endParaRPr lang="en-US" dirty="0"/>
          </a:p>
        </p:txBody>
      </p:sp>
    </p:spTree>
    <p:extLst>
      <p:ext uri="{BB962C8B-B14F-4D97-AF65-F5344CB8AC3E}">
        <p14:creationId xmlns:p14="http://schemas.microsoft.com/office/powerpoint/2010/main" val="172333510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66688"/>
            <a:ext cx="6858000" cy="322262"/>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marL="230556" indent="0" defTabSz="911322">
              <a:tabLst>
                <a:tab pos="6281105" algn="r"/>
              </a:tabLst>
              <a:defRPr sz="1100" b="1">
                <a:latin typeface="Arial" pitchFamily="34" charset="0"/>
                <a:cs typeface="Arial" pitchFamily="34" charset="0"/>
              </a:defRPr>
            </a:lvl1pPr>
          </a:lstStyle>
          <a:p>
            <a:pPr>
              <a:defRPr/>
            </a:pPr>
            <a:r>
              <a:rPr lang="en-US" dirty="0"/>
              <a:t>Internet and Computing Core Certification Guide 	Module A Computing Fundamentals</a:t>
            </a:r>
            <a:endParaRPr lang="en-CA" dirty="0"/>
          </a:p>
        </p:txBody>
      </p:sp>
      <p:sp>
        <p:nvSpPr>
          <p:cNvPr id="97283" name="Rectangle 4"/>
          <p:cNvSpPr>
            <a:spLocks noGrp="1" noRot="1" noChangeAspect="1" noChangeArrowheads="1" noTextEdit="1"/>
          </p:cNvSpPr>
          <p:nvPr>
            <p:ph type="sldImg" idx="2"/>
          </p:nvPr>
        </p:nvSpPr>
        <p:spPr bwMode="auto">
          <a:xfrm>
            <a:off x="384175" y="687388"/>
            <a:ext cx="6091238" cy="3427412"/>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5963" y="4343400"/>
            <a:ext cx="5584825" cy="4113213"/>
          </a:xfrm>
          <a:prstGeom prst="rect">
            <a:avLst/>
          </a:prstGeom>
          <a:noFill/>
          <a:ln w="9525">
            <a:noFill/>
            <a:miter lim="800000"/>
            <a:headEnd/>
            <a:tailEnd/>
          </a:ln>
          <a:effectLst/>
        </p:spPr>
        <p:txBody>
          <a:bodyPr vert="horz" wrap="square" lIns="9112" tIns="45561" rIns="9112" bIns="455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p:cNvSpPr>
            <a:spLocks noGrp="1" noChangeArrowheads="1"/>
          </p:cNvSpPr>
          <p:nvPr>
            <p:ph type="ftr" sz="quarter" idx="4"/>
          </p:nvPr>
        </p:nvSpPr>
        <p:spPr bwMode="auto">
          <a:xfrm>
            <a:off x="166688" y="8680450"/>
            <a:ext cx="2971800" cy="36036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marL="230556" defTabSz="911322">
              <a:defRPr sz="800">
                <a:latin typeface="Arial" pitchFamily="34" charset="0"/>
                <a:cs typeface="Arial" pitchFamily="34" charset="0"/>
              </a:defRPr>
            </a:lvl1pPr>
          </a:lstStyle>
          <a:p>
            <a:pPr>
              <a:defRPr/>
            </a:pPr>
            <a:r>
              <a:rPr lang="en-CA" dirty="0"/>
              <a:t>© CCI Learning Solutions Inc.</a:t>
            </a:r>
          </a:p>
        </p:txBody>
      </p:sp>
      <p:sp>
        <p:nvSpPr>
          <p:cNvPr id="11271" name="Rectangle 7"/>
          <p:cNvSpPr>
            <a:spLocks noGrp="1" noChangeArrowheads="1"/>
          </p:cNvSpPr>
          <p:nvPr>
            <p:ph type="sldNum" sz="quarter" idx="5"/>
          </p:nvPr>
        </p:nvSpPr>
        <p:spPr bwMode="auto">
          <a:xfrm>
            <a:off x="4000500" y="8763000"/>
            <a:ext cx="2703513" cy="27781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l" defTabSz="911322">
              <a:tabLst>
                <a:tab pos="2243252" algn="r"/>
              </a:tabLst>
              <a:defRPr sz="1000">
                <a:latin typeface="Arial" pitchFamily="34" charset="0"/>
                <a:cs typeface="Arial" pitchFamily="34" charset="0"/>
              </a:defRPr>
            </a:lvl1pPr>
          </a:lstStyle>
          <a:p>
            <a:pPr>
              <a:defRPr/>
            </a:pPr>
            <a:r>
              <a:rPr lang="en-CA" dirty="0"/>
              <a:t>	</a:t>
            </a:r>
            <a:fld id="{F04A01C5-19D3-4B4B-9DC1-665A64C6CD2F}" type="slidenum">
              <a:rPr lang="en-CA"/>
              <a:pPr>
                <a:defRPr/>
              </a:pPr>
              <a:t>‹#›</a:t>
            </a:fld>
            <a:endParaRPr lang="en-US" dirty="0"/>
          </a:p>
        </p:txBody>
      </p:sp>
    </p:spTree>
    <p:extLst>
      <p:ext uri="{BB962C8B-B14F-4D97-AF65-F5344CB8AC3E}">
        <p14:creationId xmlns:p14="http://schemas.microsoft.com/office/powerpoint/2010/main" val="1748034369"/>
      </p:ext>
    </p:extLst>
  </p:cSld>
  <p:clrMap bg1="lt1" tx1="dk1" bg2="lt2" tx2="dk2" accent1="accent1" accent2="accent2" accent3="accent3" accent4="accent4" accent5="accent5" accent6="accent6" hlink="hlink" folHlink="folHlink"/>
  <p:hf/>
  <p:notesStyle>
    <a:lvl1pPr marL="114300" indent="-114300" algn="l" rtl="0" eaLnBrk="0" fontAlgn="base" hangingPunct="0">
      <a:spcBef>
        <a:spcPct val="30000"/>
      </a:spcBef>
      <a:spcAft>
        <a:spcPct val="0"/>
      </a:spcAft>
      <a:buClr>
        <a:srgbClr val="035174"/>
      </a:buClr>
      <a:buFont typeface="Wingdings" pitchFamily="2" charset="2"/>
      <a:buChar char="§"/>
      <a:defRPr sz="9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buFont typeface="Verdana" pitchFamily="34" charset="0"/>
      <a:defRPr sz="9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a:t>
            </a:fld>
            <a:endParaRPr lang="en-US" dirty="0"/>
          </a:p>
        </p:txBody>
      </p:sp>
    </p:spTree>
    <p:extLst>
      <p:ext uri="{BB962C8B-B14F-4D97-AF65-F5344CB8AC3E}">
        <p14:creationId xmlns:p14="http://schemas.microsoft.com/office/powerpoint/2010/main" val="12517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186</a:t>
            </a:r>
          </a:p>
          <a:p>
            <a:r>
              <a:rPr lang="en-US" dirty="0"/>
              <a:t>Objective</a:t>
            </a:r>
            <a:r>
              <a:rPr lang="en-US" baseline="0" dirty="0"/>
              <a:t> 1.1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10</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186</a:t>
            </a:r>
          </a:p>
          <a:p>
            <a:r>
              <a:rPr lang="en-US" dirty="0"/>
              <a:t>Objective</a:t>
            </a:r>
            <a:r>
              <a:rPr lang="en-US" baseline="0" dirty="0"/>
              <a:t>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11</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186</a:t>
            </a:r>
          </a:p>
          <a:p>
            <a:r>
              <a:rPr lang="en-US" dirty="0"/>
              <a:t>Objective</a:t>
            </a:r>
            <a:r>
              <a:rPr lang="en-US" baseline="0" dirty="0"/>
              <a:t> 1.1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12</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187</a:t>
            </a:r>
          </a:p>
          <a:p>
            <a:r>
              <a:rPr lang="en-US" dirty="0"/>
              <a:t>Objective</a:t>
            </a:r>
            <a:r>
              <a:rPr lang="en-US" baseline="0" dirty="0"/>
              <a:t>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13</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187</a:t>
            </a:r>
          </a:p>
          <a:p>
            <a:r>
              <a:rPr lang="en-US" dirty="0"/>
              <a:t>Objective</a:t>
            </a:r>
            <a:r>
              <a:rPr lang="en-US" baseline="0" dirty="0"/>
              <a:t> 1.1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14</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187-188</a:t>
            </a:r>
          </a:p>
          <a:p>
            <a:r>
              <a:rPr lang="en-US" dirty="0"/>
              <a:t>Objective</a:t>
            </a:r>
            <a:r>
              <a:rPr lang="en-US" baseline="0" dirty="0"/>
              <a:t> 1.1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15</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188</a:t>
            </a:r>
          </a:p>
          <a:p>
            <a:r>
              <a:rPr lang="en-US" dirty="0"/>
              <a:t>Objective</a:t>
            </a:r>
            <a:r>
              <a:rPr lang="en-US" baseline="0" dirty="0"/>
              <a:t> 1.1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16</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188-189</a:t>
            </a:r>
          </a:p>
          <a:p>
            <a:r>
              <a:rPr lang="en-US" dirty="0"/>
              <a:t>Objective</a:t>
            </a:r>
            <a:r>
              <a:rPr lang="en-US" baseline="0" dirty="0"/>
              <a:t>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17</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189</a:t>
            </a:r>
          </a:p>
          <a:p>
            <a:r>
              <a:rPr lang="en-US" dirty="0"/>
              <a:t>Objective</a:t>
            </a:r>
            <a:r>
              <a:rPr lang="en-US" baseline="0" dirty="0"/>
              <a:t> 1.1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18</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189-190</a:t>
            </a:r>
          </a:p>
          <a:p>
            <a:r>
              <a:rPr lang="en-US" dirty="0"/>
              <a:t>Objective</a:t>
            </a:r>
            <a:r>
              <a:rPr lang="en-US" baseline="0" dirty="0"/>
              <a:t>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19</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a:t>
            </a:fld>
            <a:endParaRPr lang="en-US" dirty="0"/>
          </a:p>
        </p:txBody>
      </p:sp>
    </p:spTree>
    <p:extLst>
      <p:ext uri="{BB962C8B-B14F-4D97-AF65-F5344CB8AC3E}">
        <p14:creationId xmlns:p14="http://schemas.microsoft.com/office/powerpoint/2010/main" val="3558478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190</a:t>
            </a:r>
          </a:p>
          <a:p>
            <a:r>
              <a:rPr lang="en-US" dirty="0"/>
              <a:t>Objective</a:t>
            </a:r>
            <a:r>
              <a:rPr lang="en-US" baseline="0" dirty="0"/>
              <a:t> 1.1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20</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190</a:t>
            </a:r>
          </a:p>
          <a:p>
            <a:r>
              <a:rPr lang="en-US" dirty="0"/>
              <a:t>Objective</a:t>
            </a:r>
            <a:r>
              <a:rPr lang="en-US" baseline="0" dirty="0"/>
              <a:t>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21</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190</a:t>
            </a:r>
          </a:p>
          <a:p>
            <a:r>
              <a:rPr lang="en-US" dirty="0"/>
              <a:t>Objective</a:t>
            </a:r>
            <a:r>
              <a:rPr lang="en-US" baseline="0" dirty="0"/>
              <a:t>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22</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baseline="0" dirty="0"/>
              <a:t> 191-192</a:t>
            </a:r>
          </a:p>
          <a:p>
            <a:r>
              <a:rPr lang="en-US" baseline="0" dirty="0"/>
              <a:t>Objective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23</a:t>
            </a:fld>
            <a:endParaRPr lang="en-US" dirty="0"/>
          </a:p>
        </p:txBody>
      </p:sp>
    </p:spTree>
    <p:extLst>
      <p:ext uri="{BB962C8B-B14F-4D97-AF65-F5344CB8AC3E}">
        <p14:creationId xmlns:p14="http://schemas.microsoft.com/office/powerpoint/2010/main" val="125478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baseline="0" dirty="0"/>
              <a:t> 191-192</a:t>
            </a:r>
          </a:p>
          <a:p>
            <a:r>
              <a:rPr lang="en-US" baseline="0" dirty="0"/>
              <a:t>Objective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24</a:t>
            </a:fld>
            <a:endParaRPr lang="en-US" dirty="0"/>
          </a:p>
        </p:txBody>
      </p:sp>
    </p:spTree>
    <p:extLst>
      <p:ext uri="{BB962C8B-B14F-4D97-AF65-F5344CB8AC3E}">
        <p14:creationId xmlns:p14="http://schemas.microsoft.com/office/powerpoint/2010/main" val="125478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baseline="0" dirty="0"/>
              <a:t> 193</a:t>
            </a:r>
          </a:p>
          <a:p>
            <a:r>
              <a:rPr lang="en-US" baseline="0" dirty="0"/>
              <a:t>Objective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25</a:t>
            </a:fld>
            <a:endParaRPr lang="en-US" dirty="0"/>
          </a:p>
        </p:txBody>
      </p:sp>
    </p:spTree>
    <p:extLst>
      <p:ext uri="{BB962C8B-B14F-4D97-AF65-F5344CB8AC3E}">
        <p14:creationId xmlns:p14="http://schemas.microsoft.com/office/powerpoint/2010/main" val="125478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baseline="0" dirty="0"/>
              <a:t> 191-192</a:t>
            </a:r>
          </a:p>
          <a:p>
            <a:r>
              <a:rPr lang="en-US" baseline="0" dirty="0"/>
              <a:t>Objective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26</a:t>
            </a:fld>
            <a:endParaRPr lang="en-US" dirty="0"/>
          </a:p>
        </p:txBody>
      </p:sp>
    </p:spTree>
    <p:extLst>
      <p:ext uri="{BB962C8B-B14F-4D97-AF65-F5344CB8AC3E}">
        <p14:creationId xmlns:p14="http://schemas.microsoft.com/office/powerpoint/2010/main" val="125478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baseline="0" dirty="0"/>
              <a:t> 191-192</a:t>
            </a:r>
          </a:p>
          <a:p>
            <a:r>
              <a:rPr lang="en-US" baseline="0" dirty="0"/>
              <a:t>Objective 1.1</a:t>
            </a:r>
          </a:p>
          <a:p>
            <a:endParaRPr lang="en-US" baseline="0" dirty="0"/>
          </a:p>
          <a:p>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27</a:t>
            </a:fld>
            <a:endParaRPr lang="en-US" dirty="0"/>
          </a:p>
        </p:txBody>
      </p:sp>
    </p:spTree>
    <p:extLst>
      <p:ext uri="{BB962C8B-B14F-4D97-AF65-F5344CB8AC3E}">
        <p14:creationId xmlns:p14="http://schemas.microsoft.com/office/powerpoint/2010/main" val="12547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a:t>
            </a:fld>
            <a:endParaRPr lang="en-US" dirty="0"/>
          </a:p>
        </p:txBody>
      </p:sp>
    </p:spTree>
    <p:extLst>
      <p:ext uri="{BB962C8B-B14F-4D97-AF65-F5344CB8AC3E}">
        <p14:creationId xmlns:p14="http://schemas.microsoft.com/office/powerpoint/2010/main" val="396305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182</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a:t>
            </a:fld>
            <a:endParaRPr lang="en-US" dirty="0"/>
          </a:p>
        </p:txBody>
      </p:sp>
    </p:spTree>
    <p:extLst>
      <p:ext uri="{BB962C8B-B14F-4D97-AF65-F5344CB8AC3E}">
        <p14:creationId xmlns:p14="http://schemas.microsoft.com/office/powerpoint/2010/main" val="64995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183</a:t>
            </a:r>
          </a:p>
          <a:p>
            <a:r>
              <a:rPr lang="en-US" dirty="0"/>
              <a:t>Objective</a:t>
            </a:r>
            <a:r>
              <a:rPr lang="en-US" baseline="0" dirty="0"/>
              <a:t>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184</a:t>
            </a:r>
          </a:p>
          <a:p>
            <a:r>
              <a:rPr lang="en-US" dirty="0"/>
              <a:t>Objective</a:t>
            </a:r>
            <a:r>
              <a:rPr lang="en-US" baseline="0" dirty="0"/>
              <a:t> 1.1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184</a:t>
            </a:r>
          </a:p>
          <a:p>
            <a:r>
              <a:rPr lang="en-US" dirty="0"/>
              <a:t>Objective</a:t>
            </a:r>
            <a:r>
              <a:rPr lang="en-US" baseline="0" dirty="0"/>
              <a:t> 1.1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7</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185</a:t>
            </a:r>
          </a:p>
          <a:p>
            <a:r>
              <a:rPr lang="en-US" dirty="0"/>
              <a:t>Objective</a:t>
            </a:r>
            <a:r>
              <a:rPr lang="en-US" baseline="0" dirty="0"/>
              <a:t> 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8</a:t>
            </a:fld>
            <a:endParaRPr lang="en-US" dirty="0"/>
          </a:p>
        </p:txBody>
      </p:sp>
    </p:spTree>
    <p:extLst>
      <p:ext uri="{BB962C8B-B14F-4D97-AF65-F5344CB8AC3E}">
        <p14:creationId xmlns:p14="http://schemas.microsoft.com/office/powerpoint/2010/main" val="225578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185</a:t>
            </a:r>
          </a:p>
          <a:p>
            <a:r>
              <a:rPr lang="en-US" dirty="0"/>
              <a:t>Objective</a:t>
            </a:r>
            <a:r>
              <a:rPr lang="en-US" baseline="0" dirty="0"/>
              <a:t> 1.1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9</a:t>
            </a:fld>
            <a:endParaRPr lang="en-US" dirty="0"/>
          </a:p>
        </p:txBody>
      </p:sp>
    </p:spTree>
    <p:extLst>
      <p:ext uri="{BB962C8B-B14F-4D97-AF65-F5344CB8AC3E}">
        <p14:creationId xmlns:p14="http://schemas.microsoft.com/office/powerpoint/2010/main" val="225578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49492"/>
            <a:ext cx="5811297" cy="594066"/>
          </a:xfrm>
        </p:spPr>
        <p:txBody>
          <a:bodyPr/>
          <a:lstStyle>
            <a:lvl1pPr algn="ctr">
              <a:defRPr>
                <a:solidFill>
                  <a:schemeClr val="bg1"/>
                </a:solidFill>
              </a:defRPr>
            </a:lvl1pPr>
          </a:lstStyle>
          <a:p>
            <a:r>
              <a:rPr lang="en-US" dirty="0"/>
              <a:t>CLICK TO EDIT TITLE</a:t>
            </a:r>
          </a:p>
        </p:txBody>
      </p:sp>
      <p:sp>
        <p:nvSpPr>
          <p:cNvPr id="3" name="Content Placeholder 2"/>
          <p:cNvSpPr>
            <a:spLocks noGrp="1"/>
          </p:cNvSpPr>
          <p:nvPr>
            <p:ph idx="1" hasCustomPrompt="1"/>
          </p:nvPr>
        </p:nvSpPr>
        <p:spPr>
          <a:xfrm>
            <a:off x="130629" y="951570"/>
            <a:ext cx="8403771" cy="3726414"/>
          </a:xfrm>
        </p:spPr>
        <p:txBody>
          <a:bodyPr>
            <a:normAutofit/>
          </a:bodyPr>
          <a:lstStyle>
            <a:lvl1pPr marL="338138" indent="-338138">
              <a:buFont typeface="Wingdings" panose="05000000000000000000" pitchFamily="2" charset="2"/>
              <a:buChar char="v"/>
              <a:defRPr sz="2400" baseline="0">
                <a:latin typeface="Times New Roman" pitchFamily="18" charset="0"/>
                <a:cs typeface="Times New Roman" pitchFamily="18" charset="0"/>
              </a:defRPr>
            </a:lvl1pPr>
            <a:lvl2pPr marL="688975" indent="-350838">
              <a:buSzPct val="70000"/>
              <a:buFont typeface="Wingdings" panose="05000000000000000000" pitchFamily="2" charset="2"/>
              <a:buChar char="q"/>
              <a:defRPr sz="2200">
                <a:latin typeface="Times New Roman" pitchFamily="18" charset="0"/>
                <a:cs typeface="Times New Roman" pitchFamily="18" charset="0"/>
              </a:defRPr>
            </a:lvl2pPr>
            <a:lvl3pPr marL="1027113" indent="-338138">
              <a:buFont typeface="Wingdings" pitchFamily="2" charset="2"/>
              <a:buChar char="§"/>
              <a:defRPr sz="2000" baseline="0">
                <a:latin typeface="Times New Roman" pitchFamily="18" charset="0"/>
                <a:cs typeface="Times New Roman" pitchFamily="18" charset="0"/>
              </a:defRPr>
            </a:lvl3pPr>
            <a:lvl4pPr marL="1377950" indent="-350838">
              <a:buFont typeface="Times New Roman" pitchFamily="18" charset="0"/>
              <a:buChar char="-"/>
              <a:defRPr sz="1800">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3AF28FE4-EFC2-4092-A2C8-7D9F1EE6E442}" type="datetime1">
              <a:rPr lang="en-US" smtClean="0"/>
              <a:t>10/11/2021</a:t>
            </a:fld>
            <a:endParaRPr lang="en-US" dirty="0"/>
          </a:p>
        </p:txBody>
      </p:sp>
      <p:sp>
        <p:nvSpPr>
          <p:cNvPr id="5" name="Footer Placeholder 4"/>
          <p:cNvSpPr>
            <a:spLocks noGrp="1"/>
          </p:cNvSpPr>
          <p:nvPr>
            <p:ph type="ftr" sz="quarter" idx="11"/>
          </p:nvPr>
        </p:nvSpPr>
        <p:spPr/>
        <p:txBody>
          <a:bodyPr/>
          <a:lstStyle/>
          <a:p>
            <a:r>
              <a:rPr lang="en-US"/>
              <a:t>© CCI Learning Solutions Inc.</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dirty="0"/>
          </a:p>
        </p:txBody>
      </p:sp>
    </p:spTree>
    <p:extLst>
      <p:ext uri="{BB962C8B-B14F-4D97-AF65-F5344CB8AC3E}">
        <p14:creationId xmlns:p14="http://schemas.microsoft.com/office/powerpoint/2010/main" val="1991960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 CCI Learning Solutions Inc.</a:t>
            </a:r>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a:p>
        </p:txBody>
      </p:sp>
      <p:sp>
        <p:nvSpPr>
          <p:cNvPr id="7" name="Title 1"/>
          <p:cNvSpPr txBox="1">
            <a:spLocks/>
          </p:cNvSpPr>
          <p:nvPr userDrawn="1"/>
        </p:nvSpPr>
        <p:spPr>
          <a:xfrm>
            <a:off x="1524000" y="249492"/>
            <a:ext cx="5811297" cy="594066"/>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stStyle>
          <a:p>
            <a:r>
              <a:rPr lang="en-US"/>
              <a:t>CLICK TO EDIT TITLE</a:t>
            </a:r>
            <a:endParaRPr lang="en-US" dirty="0"/>
          </a:p>
        </p:txBody>
      </p:sp>
    </p:spTree>
    <p:extLst>
      <p:ext uri="{BB962C8B-B14F-4D97-AF65-F5344CB8AC3E}">
        <p14:creationId xmlns:p14="http://schemas.microsoft.com/office/powerpoint/2010/main" val="4084410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49492"/>
            <a:ext cx="5831393" cy="594066"/>
          </a:xfrm>
          <a:prstGeom prst="rect">
            <a:avLst/>
          </a:prstGeom>
          <a:solidFill>
            <a:srgbClr val="0070C0"/>
          </a:solidFill>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170822" y="951570"/>
            <a:ext cx="8363578" cy="3726414"/>
          </a:xfrm>
          <a:prstGeom prst="rect">
            <a:avLst/>
          </a:prstGeom>
        </p:spPr>
        <p:txBody>
          <a:bodyPr vert="horz" lIns="91440" tIns="45720" rIns="91440" bIns="45720" rtlCol="0">
            <a:normAutofit/>
          </a:bodyPr>
          <a:lstStyle/>
          <a:p>
            <a:pPr marL="0" lvl="0" indent="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fld id="{F465DAAB-CF63-4EE8-A19A-7515F23BCA85}" type="datetime1">
              <a:rPr lang="en-US" smtClean="0"/>
              <a:t>10/11/2021</a:t>
            </a:fld>
            <a:endParaRPr lang="en-US" dirty="0"/>
          </a:p>
        </p:txBody>
      </p:sp>
      <p:sp>
        <p:nvSpPr>
          <p:cNvPr id="5" name="Footer Placeholder 4"/>
          <p:cNvSpPr>
            <a:spLocks noGrp="1"/>
          </p:cNvSpPr>
          <p:nvPr>
            <p:ph type="ftr" sz="quarter" idx="3"/>
          </p:nvPr>
        </p:nvSpPr>
        <p:spPr>
          <a:xfrm>
            <a:off x="3124200" y="4743450"/>
            <a:ext cx="2895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r>
              <a:rPr lang="en-US"/>
              <a:t>© CCI Learning Solutions Inc.</a:t>
            </a:r>
            <a:endParaRPr lang="en-US" dirty="0"/>
          </a:p>
        </p:txBody>
      </p:sp>
      <p:sp>
        <p:nvSpPr>
          <p:cNvPr id="6" name="Slide Number Placeholder 5"/>
          <p:cNvSpPr>
            <a:spLocks noGrp="1"/>
          </p:cNvSpPr>
          <p:nvPr>
            <p:ph type="sldNum" sz="quarter" idx="4"/>
          </p:nvPr>
        </p:nvSpPr>
        <p:spPr>
          <a:xfrm>
            <a:off x="64008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fld id="{32C7E6D7-D697-4F57-BB64-AF588BE1D64B}" type="slidenum">
              <a:rPr lang="en-US" smtClean="0"/>
              <a:pPr>
                <a:defRPr/>
              </a:pPr>
              <a:t>‹#›</a:t>
            </a:fld>
            <a:endParaRPr lang="en-US" dirty="0"/>
          </a:p>
        </p:txBody>
      </p:sp>
    </p:spTree>
    <p:extLst>
      <p:ext uri="{BB962C8B-B14F-4D97-AF65-F5344CB8AC3E}">
        <p14:creationId xmlns:p14="http://schemas.microsoft.com/office/powerpoint/2010/main" val="935979641"/>
      </p:ext>
    </p:extLst>
  </p:cSld>
  <p:clrMap bg1="lt1" tx1="dk1" bg2="lt2" tx2="dk2" accent1="accent1" accent2="accent2" accent3="accent3" accent4="accent4" accent5="accent5" accent6="accent6" hlink="hlink" folHlink="folHlink"/>
  <p:sldLayoutIdLst>
    <p:sldLayoutId id="2147483919" r:id="rId1"/>
    <p:sldLayoutId id="2147483934"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463550" indent="0" algn="l" defTabSz="914400" rtl="0" eaLnBrk="1" latinLnBrk="0" hangingPunct="1">
        <a:spcBef>
          <a:spcPct val="20000"/>
        </a:spcBef>
        <a:buClr>
          <a:srgbClr val="002060"/>
        </a:buClr>
        <a:buSzPct val="80000"/>
        <a:buFont typeface="Wingdings" panose="05000000000000000000" pitchFamily="2" charset="2"/>
        <a:buChar char="v"/>
        <a:defRPr lang="en-US" sz="2400" kern="1200" baseline="0" dirty="0" smtClean="0">
          <a:solidFill>
            <a:schemeClr val="tx1"/>
          </a:solidFill>
          <a:latin typeface="Times New Roman" pitchFamily="18" charset="0"/>
          <a:ea typeface="+mn-ea"/>
          <a:cs typeface="Times New Roman" pitchFamily="18" charset="0"/>
        </a:defRPr>
      </a:lvl1pPr>
      <a:lvl2pPr marL="688975" indent="-350838" algn="l" defTabSz="914400" rtl="0" eaLnBrk="1" latinLnBrk="0" hangingPunct="1">
        <a:spcBef>
          <a:spcPct val="20000"/>
        </a:spcBef>
        <a:buClr>
          <a:srgbClr val="002060"/>
        </a:buClr>
        <a:buSzPct val="70000"/>
        <a:buFont typeface="Wingdings" panose="05000000000000000000" pitchFamily="2" charset="2"/>
        <a:buChar char="q"/>
        <a:defRPr lang="en-US" sz="2200" kern="1200" dirty="0" smtClean="0">
          <a:solidFill>
            <a:schemeClr val="tx1"/>
          </a:solidFill>
          <a:latin typeface="Times New Roman" pitchFamily="18" charset="0"/>
          <a:ea typeface="+mn-ea"/>
          <a:cs typeface="Times New Roman" pitchFamily="18" charset="0"/>
        </a:defRPr>
      </a:lvl2pPr>
      <a:lvl3pPr marL="1027113" indent="-338138" algn="l" defTabSz="914400" rtl="0" eaLnBrk="1" latinLnBrk="0" hangingPunct="1">
        <a:spcBef>
          <a:spcPct val="20000"/>
        </a:spcBef>
        <a:buClr>
          <a:srgbClr val="002060"/>
        </a:buClr>
        <a:buFont typeface="Wingdings" pitchFamily="2" charset="2"/>
        <a:buChar char="§"/>
        <a:defRPr lang="en-US" sz="2000" kern="1200" baseline="0" dirty="0" smtClean="0">
          <a:solidFill>
            <a:schemeClr val="tx1"/>
          </a:solidFill>
          <a:latin typeface="Times New Roman" pitchFamily="18" charset="0"/>
          <a:ea typeface="+mn-ea"/>
          <a:cs typeface="Times New Roman" pitchFamily="18" charset="0"/>
        </a:defRPr>
      </a:lvl3pPr>
      <a:lvl4pPr marL="1377950" indent="-350838" algn="l" defTabSz="914400" rtl="0" eaLnBrk="1" latinLnBrk="0" hangingPunct="1">
        <a:spcBef>
          <a:spcPct val="20000"/>
        </a:spcBef>
        <a:buClr>
          <a:srgbClr val="002060"/>
        </a:buClr>
        <a:buFont typeface="Times New Roman" pitchFamily="18" charset="0"/>
        <a:buChar char="-"/>
        <a:defRPr lang="en-US" sz="1800" kern="1200" dirty="0" smtClean="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4662" y="3833011"/>
            <a:ext cx="6400800" cy="655978"/>
          </a:xfrm>
          <a:solidFill>
            <a:srgbClr val="0070C0"/>
          </a:solidFill>
        </p:spPr>
        <p:txBody>
          <a:bodyPr>
            <a:noAutofit/>
          </a:bodyPr>
          <a:lstStyle/>
          <a:p>
            <a:r>
              <a:rPr lang="en-US" sz="3200" b="1" dirty="0" err="1">
                <a:solidFill>
                  <a:schemeClr val="bg1"/>
                </a:solidFill>
              </a:rPr>
              <a:t>Bài</a:t>
            </a:r>
            <a:r>
              <a:rPr lang="en-US" sz="3200" b="1" dirty="0">
                <a:solidFill>
                  <a:schemeClr val="bg1"/>
                </a:solidFill>
              </a:rPr>
              <a:t> 7: </a:t>
            </a:r>
            <a:r>
              <a:rPr lang="en-US" sz="3200" b="1" dirty="0" err="1">
                <a:solidFill>
                  <a:schemeClr val="bg1"/>
                </a:solidFill>
              </a:rPr>
              <a:t>Các</a:t>
            </a:r>
            <a:r>
              <a:rPr lang="en-US" sz="3200" b="1" dirty="0">
                <a:solidFill>
                  <a:schemeClr val="bg1"/>
                </a:solidFill>
              </a:rPr>
              <a:t> </a:t>
            </a:r>
            <a:r>
              <a:rPr lang="en-US" sz="3200" b="1" dirty="0" err="1">
                <a:solidFill>
                  <a:schemeClr val="bg1"/>
                </a:solidFill>
              </a:rPr>
              <a:t>tính</a:t>
            </a:r>
            <a:r>
              <a:rPr lang="en-US" sz="3200" b="1" dirty="0">
                <a:solidFill>
                  <a:schemeClr val="bg1"/>
                </a:solidFill>
              </a:rPr>
              <a:t> </a:t>
            </a:r>
            <a:r>
              <a:rPr lang="en-US" sz="3200" b="1" dirty="0" err="1">
                <a:solidFill>
                  <a:schemeClr val="bg1"/>
                </a:solidFill>
              </a:rPr>
              <a:t>năng</a:t>
            </a:r>
            <a:r>
              <a:rPr lang="en-US" sz="3200" b="1" dirty="0">
                <a:solidFill>
                  <a:schemeClr val="bg1"/>
                </a:solidFill>
              </a:rPr>
              <a:t> </a:t>
            </a:r>
            <a:r>
              <a:rPr lang="en-US" sz="3200" b="1" dirty="0" err="1">
                <a:solidFill>
                  <a:schemeClr val="bg1"/>
                </a:solidFill>
              </a:rPr>
              <a:t>phổ</a:t>
            </a:r>
            <a:r>
              <a:rPr lang="en-US" sz="3200" b="1" dirty="0">
                <a:solidFill>
                  <a:schemeClr val="bg1"/>
                </a:solidFill>
              </a:rPr>
              <a:t> </a:t>
            </a:r>
            <a:r>
              <a:rPr lang="en-US" sz="3200" b="1" dirty="0" err="1">
                <a:solidFill>
                  <a:schemeClr val="bg1"/>
                </a:solidFill>
              </a:rPr>
              <a:t>biến</a:t>
            </a:r>
            <a:endParaRPr lang="en-US" sz="3200" b="1" dirty="0">
              <a:solidFill>
                <a:schemeClr val="bg1"/>
              </a:solidFill>
              <a:latin typeface="Zurich BT" pitchFamily="34" charset="0"/>
            </a:endParaRPr>
          </a:p>
        </p:txBody>
      </p:sp>
      <p:sp>
        <p:nvSpPr>
          <p:cNvPr id="9" name="Footer Placeholder 8"/>
          <p:cNvSpPr>
            <a:spLocks noGrp="1"/>
          </p:cNvSpPr>
          <p:nvPr>
            <p:ph type="ftr" sz="quarter" idx="11"/>
          </p:nvPr>
        </p:nvSpPr>
        <p:spPr/>
        <p:txBody>
          <a:bodyPr/>
          <a:lstStyle/>
          <a:p>
            <a:r>
              <a:rPr lang="en-US"/>
              <a:t>© CCI Learning Solutions Inc.</a:t>
            </a:r>
            <a:endParaRPr lang="en-US" dirty="0"/>
          </a:p>
        </p:txBody>
      </p:sp>
      <p:sp>
        <p:nvSpPr>
          <p:cNvPr id="10" name="Slide Number Placeholder 9"/>
          <p:cNvSpPr>
            <a:spLocks noGrp="1"/>
          </p:cNvSpPr>
          <p:nvPr>
            <p:ph type="sldNum" sz="quarter" idx="12"/>
          </p:nvPr>
        </p:nvSpPr>
        <p:spPr/>
        <p:txBody>
          <a:bodyPr/>
          <a:lstStyle/>
          <a:p>
            <a:fld id="{45FB6C65-6715-49C2-A781-2C0369051A11}" type="slidenum">
              <a:rPr lang="en-US" smtClean="0"/>
              <a:t>1</a:t>
            </a:fld>
            <a:endParaRPr lang="en-US"/>
          </a:p>
        </p:txBody>
      </p:sp>
      <p:sp>
        <p:nvSpPr>
          <p:cNvPr id="4" name="Title 5"/>
          <p:cNvSpPr txBox="1">
            <a:spLocks/>
          </p:cNvSpPr>
          <p:nvPr/>
        </p:nvSpPr>
        <p:spPr>
          <a:xfrm>
            <a:off x="1524001" y="176669"/>
            <a:ext cx="5811747" cy="685800"/>
          </a:xfrm>
          <a:prstGeom prst="rect">
            <a:avLst/>
          </a:prstGeom>
          <a:solidFill>
            <a:srgbClr val="0070C0"/>
          </a:solidFill>
        </p:spPr>
        <p:txBody>
          <a:bodyPr/>
          <a:lstStyle>
            <a:lvl1pPr marL="2511425" indent="-2511425" algn="l" rtl="0" eaLnBrk="0" fontAlgn="base" hangingPunct="0">
              <a:spcBef>
                <a:spcPct val="0"/>
              </a:spcBef>
              <a:spcAft>
                <a:spcPct val="0"/>
              </a:spcAft>
              <a:defRPr sz="4000" b="1" baseline="0">
                <a:solidFill>
                  <a:schemeClr val="bg1"/>
                </a:solidFill>
                <a:latin typeface="Zurich BT" pitchFamily="34" charset="0"/>
                <a:ea typeface="+mj-ea"/>
                <a:cs typeface="+mj-cs"/>
              </a:defRPr>
            </a:lvl1pPr>
            <a:lvl2pPr marL="2511425" indent="-2511425" algn="l" rtl="0" eaLnBrk="0" fontAlgn="base" hangingPunct="0">
              <a:spcBef>
                <a:spcPct val="0"/>
              </a:spcBef>
              <a:spcAft>
                <a:spcPct val="0"/>
              </a:spcAft>
              <a:defRPr sz="3600" b="1">
                <a:solidFill>
                  <a:schemeClr val="bg1"/>
                </a:solidFill>
                <a:latin typeface="Calibri" pitchFamily="34" charset="0"/>
              </a:defRPr>
            </a:lvl2pPr>
            <a:lvl3pPr marL="2511425" indent="-2511425" algn="l" rtl="0" eaLnBrk="0" fontAlgn="base" hangingPunct="0">
              <a:spcBef>
                <a:spcPct val="0"/>
              </a:spcBef>
              <a:spcAft>
                <a:spcPct val="0"/>
              </a:spcAft>
              <a:defRPr sz="3600" b="1">
                <a:solidFill>
                  <a:schemeClr val="bg1"/>
                </a:solidFill>
                <a:latin typeface="Calibri" pitchFamily="34" charset="0"/>
              </a:defRPr>
            </a:lvl3pPr>
            <a:lvl4pPr marL="2511425" indent="-2511425" algn="l" rtl="0" eaLnBrk="0" fontAlgn="base" hangingPunct="0">
              <a:spcBef>
                <a:spcPct val="0"/>
              </a:spcBef>
              <a:spcAft>
                <a:spcPct val="0"/>
              </a:spcAft>
              <a:defRPr sz="3600" b="1">
                <a:solidFill>
                  <a:schemeClr val="bg1"/>
                </a:solidFill>
                <a:latin typeface="Calibri" pitchFamily="34" charset="0"/>
              </a:defRPr>
            </a:lvl4pPr>
            <a:lvl5pPr marL="2511425" indent="-2511425" algn="l" rtl="0" eaLnBrk="0" fontAlgn="base" hangingPunct="0">
              <a:spcBef>
                <a:spcPct val="0"/>
              </a:spcBef>
              <a:spcAft>
                <a:spcPct val="0"/>
              </a:spcAft>
              <a:defRPr sz="3600" b="1">
                <a:solidFill>
                  <a:schemeClr val="bg1"/>
                </a:solidFill>
                <a:latin typeface="Calibri" pitchFamily="34" charset="0"/>
              </a:defRPr>
            </a:lvl5pPr>
            <a:lvl6pPr marL="2968625" indent="-2511425" algn="l" rtl="0" fontAlgn="base">
              <a:spcBef>
                <a:spcPct val="0"/>
              </a:spcBef>
              <a:spcAft>
                <a:spcPct val="0"/>
              </a:spcAft>
              <a:defRPr sz="3600" b="1">
                <a:solidFill>
                  <a:srgbClr val="035174"/>
                </a:solidFill>
                <a:latin typeface="Verdana" pitchFamily="34" charset="0"/>
              </a:defRPr>
            </a:lvl6pPr>
            <a:lvl7pPr marL="3425825" indent="-2511425" algn="l" rtl="0" fontAlgn="base">
              <a:spcBef>
                <a:spcPct val="0"/>
              </a:spcBef>
              <a:spcAft>
                <a:spcPct val="0"/>
              </a:spcAft>
              <a:defRPr sz="3600" b="1">
                <a:solidFill>
                  <a:srgbClr val="035174"/>
                </a:solidFill>
                <a:latin typeface="Verdana" pitchFamily="34" charset="0"/>
              </a:defRPr>
            </a:lvl7pPr>
            <a:lvl8pPr marL="3883025" indent="-2511425" algn="l" rtl="0" fontAlgn="base">
              <a:spcBef>
                <a:spcPct val="0"/>
              </a:spcBef>
              <a:spcAft>
                <a:spcPct val="0"/>
              </a:spcAft>
              <a:defRPr sz="3600" b="1">
                <a:solidFill>
                  <a:srgbClr val="035174"/>
                </a:solidFill>
                <a:latin typeface="Verdana" pitchFamily="34" charset="0"/>
              </a:defRPr>
            </a:lvl8pPr>
            <a:lvl9pPr marL="4340225" indent="-2511425" algn="l" rtl="0" fontAlgn="base">
              <a:spcBef>
                <a:spcPct val="0"/>
              </a:spcBef>
              <a:spcAft>
                <a:spcPct val="0"/>
              </a:spcAft>
              <a:defRPr sz="3600" b="1">
                <a:solidFill>
                  <a:srgbClr val="035174"/>
                </a:solidFill>
                <a:latin typeface="Verdana" pitchFamily="34" charset="0"/>
              </a:defRPr>
            </a:lvl9pPr>
          </a:lstStyle>
          <a:p>
            <a:pPr marL="0" indent="0" algn="ctr"/>
            <a:r>
              <a:rPr lang="en-US" sz="2200" dirty="0">
                <a:latin typeface="Times New Roman" pitchFamily="18" charset="0"/>
                <a:cs typeface="Times New Roman" pitchFamily="18" charset="0"/>
              </a:rPr>
              <a:t>IC</a:t>
            </a:r>
            <a:r>
              <a:rPr lang="en-US" sz="2200" baseline="30000" dirty="0">
                <a:latin typeface="Times New Roman" pitchFamily="18" charset="0"/>
                <a:cs typeface="Times New Roman" pitchFamily="18" charset="0"/>
              </a:rPr>
              <a:t>3 </a:t>
            </a:r>
            <a:r>
              <a:rPr lang="en-US" sz="2200" spc="-150" dirty="0">
                <a:latin typeface="Times New Roman" pitchFamily="18" charset="0"/>
                <a:cs typeface="Times New Roman" pitchFamily="18" charset="0"/>
              </a:rPr>
              <a:t>Internet and Computing Core Certification Guide</a:t>
            </a:r>
            <a:r>
              <a:rPr lang="en-US" sz="2200" baseline="30000" dirty="0">
                <a:latin typeface="Times New Roman" pitchFamily="18" charset="0"/>
                <a:cs typeface="Times New Roman" pitchFamily="18" charset="0"/>
              </a:rPr>
              <a:t/>
            </a:r>
            <a:br>
              <a:rPr lang="en-US" sz="2200" baseline="30000" dirty="0">
                <a:latin typeface="Times New Roman" pitchFamily="18" charset="0"/>
                <a:cs typeface="Times New Roman" pitchFamily="18" charset="0"/>
              </a:rPr>
            </a:b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endParaRPr lang="en-US" sz="2200" dirty="0">
              <a:latin typeface="Times New Roman" pitchFamily="18" charset="0"/>
              <a:cs typeface="Times New Roman" pitchFamily="18" charset="0"/>
            </a:endParaRPr>
          </a:p>
        </p:txBody>
      </p:sp>
      <p:sp>
        <p:nvSpPr>
          <p:cNvPr id="7" name="Oval 6"/>
          <p:cNvSpPr/>
          <p:nvPr/>
        </p:nvSpPr>
        <p:spPr bwMode="auto">
          <a:xfrm>
            <a:off x="-617517" y="3535878"/>
            <a:ext cx="2137559" cy="114003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8" name="Oval 7"/>
          <p:cNvSpPr>
            <a:spLocks noChangeAspect="1"/>
          </p:cNvSpPr>
          <p:nvPr/>
        </p:nvSpPr>
        <p:spPr bwMode="auto">
          <a:xfrm>
            <a:off x="3111077" y="976796"/>
            <a:ext cx="2743200" cy="2743200"/>
          </a:xfrm>
          <a:prstGeom prst="ellipse">
            <a:avLst/>
          </a:prstGeom>
          <a:solidFill>
            <a:srgbClr val="0070C0"/>
          </a:solidFill>
          <a:ln w="3810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a:r>
              <a:rPr lang="en-US" sz="3600" dirty="0" err="1">
                <a:solidFill>
                  <a:schemeClr val="bg1"/>
                </a:solidFill>
                <a:latin typeface="Times New Roman" pitchFamily="18" charset="0"/>
                <a:cs typeface="Times New Roman" pitchFamily="18" charset="0"/>
              </a:rPr>
              <a:t>Các</a:t>
            </a:r>
            <a:r>
              <a:rPr lang="en-US" sz="3600" dirty="0">
                <a:solidFill>
                  <a:schemeClr val="bg1"/>
                </a:solidFill>
                <a:latin typeface="Times New Roman" pitchFamily="18" charset="0"/>
                <a:cs typeface="Times New Roman" pitchFamily="18" charset="0"/>
              </a:rPr>
              <a:t> </a:t>
            </a:r>
            <a:br>
              <a:rPr lang="en-US" sz="3600" dirty="0">
                <a:solidFill>
                  <a:schemeClr val="bg1"/>
                </a:solidFill>
                <a:latin typeface="Times New Roman" pitchFamily="18" charset="0"/>
                <a:cs typeface="Times New Roman" pitchFamily="18" charset="0"/>
              </a:rPr>
            </a:br>
            <a:r>
              <a:rPr lang="en-US" sz="3600" dirty="0" err="1">
                <a:solidFill>
                  <a:schemeClr val="bg1"/>
                </a:solidFill>
                <a:latin typeface="Times New Roman" pitchFamily="18" charset="0"/>
                <a:cs typeface="Times New Roman" pitchFamily="18" charset="0"/>
              </a:rPr>
              <a:t>ứng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dụng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chủ</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chốt</a:t>
            </a:r>
            <a:endParaRPr kumimoji="0" lang="en-US" sz="3600" b="0" i="0" u="none" strike="noStrike" cap="none" normalizeH="0" baseline="0" dirty="0">
              <a:ln>
                <a:noFill/>
              </a:ln>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00963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Quan</a:t>
            </a:r>
            <a:r>
              <a:rPr lang="en-US" dirty="0"/>
              <a:t> </a:t>
            </a:r>
            <a:r>
              <a:rPr lang="en-US" dirty="0" err="1"/>
              <a:t>sát</a:t>
            </a:r>
            <a:r>
              <a:rPr lang="en-US" dirty="0"/>
              <a:t> </a:t>
            </a:r>
            <a:r>
              <a:rPr lang="en-US" dirty="0" err="1"/>
              <a:t>màn</a:t>
            </a:r>
            <a:r>
              <a:rPr lang="en-US" dirty="0"/>
              <a:t> </a:t>
            </a:r>
            <a:r>
              <a:rPr lang="en-US" dirty="0" err="1"/>
              <a:t>hình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2493499"/>
              </p:ext>
            </p:extLst>
          </p:nvPr>
        </p:nvGraphicFramePr>
        <p:xfrm>
          <a:off x="143838" y="1066799"/>
          <a:ext cx="8301520" cy="3276645"/>
        </p:xfrm>
        <a:graphic>
          <a:graphicData uri="http://schemas.openxmlformats.org/drawingml/2006/table">
            <a:tbl>
              <a:tblPr firstRow="1" firstCol="1" bandRow="1">
                <a:tableStyleId>{2D5ABB26-0587-4C30-8999-92F81FD0307C}</a:tableStyleId>
              </a:tblPr>
              <a:tblGrid>
                <a:gridCol w="1901111">
                  <a:extLst>
                    <a:ext uri="{9D8B030D-6E8A-4147-A177-3AD203B41FA5}">
                      <a16:colId xmlns:a16="http://schemas.microsoft.com/office/drawing/2014/main" val="20000"/>
                    </a:ext>
                  </a:extLst>
                </a:gridCol>
                <a:gridCol w="6400409">
                  <a:extLst>
                    <a:ext uri="{9D8B030D-6E8A-4147-A177-3AD203B41FA5}">
                      <a16:colId xmlns:a16="http://schemas.microsoft.com/office/drawing/2014/main" val="20001"/>
                    </a:ext>
                  </a:extLst>
                </a:gridCol>
              </a:tblGrid>
              <a:tr h="926388">
                <a:tc>
                  <a:txBody>
                    <a:bodyPr/>
                    <a:lstStyle/>
                    <a:p>
                      <a:pPr>
                        <a:lnSpc>
                          <a:spcPct val="115000"/>
                        </a:lnSpc>
                        <a:spcBef>
                          <a:spcPts val="200"/>
                        </a:spcBef>
                        <a:spcAft>
                          <a:spcPts val="200"/>
                        </a:spcAft>
                        <a:tabLst>
                          <a:tab pos="228600" algn="l"/>
                        </a:tabLst>
                      </a:pPr>
                      <a:r>
                        <a:rPr lang="vi-VN" sz="1500" b="1" dirty="0">
                          <a:effectLst/>
                          <a:latin typeface="Zurich BT" pitchFamily="34" charset="0"/>
                        </a:rPr>
                        <a:t>Trợ giúp chương trình Microsoft</a:t>
                      </a:r>
                      <a:endParaRPr lang="en-US" sz="1500" b="1" dirty="0">
                        <a:effectLst/>
                        <a:latin typeface="Zurich BT" pitchFamily="34" charset="0"/>
                        <a:ea typeface="Times New Roman"/>
                        <a:cs typeface="Calibri"/>
                      </a:endParaRPr>
                    </a:p>
                  </a:txBody>
                  <a:tcPr marL="54697" marR="54697" marT="0" marB="0"/>
                </a:tc>
                <a:tc>
                  <a:txBody>
                    <a:bodyPr/>
                    <a:lstStyle/>
                    <a:p>
                      <a:pPr marL="0" algn="just">
                        <a:lnSpc>
                          <a:spcPct val="115000"/>
                        </a:lnSpc>
                        <a:spcBef>
                          <a:spcPts val="200"/>
                        </a:spcBef>
                        <a:spcAft>
                          <a:spcPts val="200"/>
                        </a:spcAft>
                        <a:tabLst>
                          <a:tab pos="228600" algn="l"/>
                        </a:tabLst>
                      </a:pPr>
                      <a:r>
                        <a:rPr lang="vi-VN" sz="1500" dirty="0">
                          <a:effectLst/>
                          <a:latin typeface="Zurich BT" pitchFamily="34" charset="0"/>
                        </a:rPr>
                        <a:t>Mở</a:t>
                      </a:r>
                      <a:r>
                        <a:rPr lang="vi-VN" sz="1500" baseline="0" dirty="0">
                          <a:effectLst/>
                          <a:latin typeface="Zurich BT" pitchFamily="34" charset="0"/>
                        </a:rPr>
                        <a:t> </a:t>
                      </a:r>
                      <a:r>
                        <a:rPr lang="vi-VN" sz="1500" dirty="0">
                          <a:effectLst/>
                          <a:latin typeface="Zurich BT" pitchFamily="34" charset="0"/>
                        </a:rPr>
                        <a:t>cửa sổ Help, bạn có thể tìm kiếm các chủ đề trợ giúp được cài đặt cùng với phần mềm Office hoặc truy cập vào trong Web của Microsoft để tìm những trợ giúp mới nhất.</a:t>
                      </a:r>
                      <a:endParaRPr lang="en-US" sz="1500" dirty="0">
                        <a:effectLst/>
                        <a:latin typeface="Zurich BT" pitchFamily="34" charset="0"/>
                        <a:ea typeface="Times New Roman"/>
                        <a:cs typeface="Calibri"/>
                      </a:endParaRPr>
                    </a:p>
                  </a:txBody>
                  <a:tcPr marL="54697" marR="54697" marT="0" marB="0"/>
                </a:tc>
                <a:extLst>
                  <a:ext uri="{0D108BD9-81ED-4DB2-BD59-A6C34878D82A}">
                    <a16:rowId xmlns:a16="http://schemas.microsoft.com/office/drawing/2014/main" val="10000"/>
                  </a:ext>
                </a:extLst>
              </a:tr>
              <a:tr h="676275">
                <a:tc>
                  <a:txBody>
                    <a:bodyPr/>
                    <a:lstStyle/>
                    <a:p>
                      <a:pPr>
                        <a:lnSpc>
                          <a:spcPct val="115000"/>
                        </a:lnSpc>
                        <a:spcBef>
                          <a:spcPts val="200"/>
                        </a:spcBef>
                        <a:spcAft>
                          <a:spcPts val="200"/>
                        </a:spcAft>
                        <a:tabLst>
                          <a:tab pos="228600" algn="l"/>
                        </a:tabLst>
                      </a:pPr>
                      <a:r>
                        <a:rPr lang="en-US" sz="1500" b="1" dirty="0">
                          <a:effectLst/>
                          <a:latin typeface="Zurich BT" pitchFamily="34" charset="0"/>
                        </a:rPr>
                        <a:t>Thanh </a:t>
                      </a:r>
                      <a:r>
                        <a:rPr lang="en-US" sz="1500" b="1" dirty="0" err="1">
                          <a:effectLst/>
                          <a:latin typeface="Zurich BT" pitchFamily="34" charset="0"/>
                        </a:rPr>
                        <a:t>trạng</a:t>
                      </a:r>
                      <a:r>
                        <a:rPr lang="en-US" sz="1500" b="1" dirty="0">
                          <a:effectLst/>
                          <a:latin typeface="Zurich BT" pitchFamily="34" charset="0"/>
                        </a:rPr>
                        <a:t> </a:t>
                      </a:r>
                      <a:r>
                        <a:rPr lang="en-US" sz="1500" b="1" dirty="0" err="1">
                          <a:effectLst/>
                          <a:latin typeface="Zurich BT" pitchFamily="34" charset="0"/>
                        </a:rPr>
                        <a:t>thái</a:t>
                      </a:r>
                      <a:endParaRPr lang="en-US" sz="1500" b="1" dirty="0">
                        <a:effectLst/>
                        <a:latin typeface="Zurich BT" pitchFamily="34" charset="0"/>
                        <a:ea typeface="Times New Roman"/>
                        <a:cs typeface="Calibri"/>
                      </a:endParaRPr>
                    </a:p>
                  </a:txBody>
                  <a:tcPr marL="54697" marR="54697" marT="0" marB="0"/>
                </a:tc>
                <a:tc>
                  <a:txBody>
                    <a:bodyPr/>
                    <a:lstStyle/>
                    <a:p>
                      <a:pPr marL="0" algn="just">
                        <a:lnSpc>
                          <a:spcPct val="115000"/>
                        </a:lnSpc>
                        <a:spcBef>
                          <a:spcPts val="200"/>
                        </a:spcBef>
                        <a:spcAft>
                          <a:spcPts val="200"/>
                        </a:spcAft>
                        <a:tabLst>
                          <a:tab pos="228600" algn="l"/>
                        </a:tabLst>
                      </a:pPr>
                      <a:r>
                        <a:rPr lang="vi-VN" sz="1500" dirty="0">
                          <a:effectLst/>
                          <a:latin typeface="Zurich BT" pitchFamily="34" charset="0"/>
                        </a:rPr>
                        <a:t>Hiển</a:t>
                      </a:r>
                      <a:r>
                        <a:rPr lang="vi-VN" sz="1500" baseline="0" dirty="0">
                          <a:effectLst/>
                          <a:latin typeface="Zurich BT" pitchFamily="34" charset="0"/>
                        </a:rPr>
                        <a:t> thị c</a:t>
                      </a:r>
                      <a:r>
                        <a:rPr lang="vi-VN" sz="1500" dirty="0">
                          <a:effectLst/>
                          <a:latin typeface="Zurich BT" pitchFamily="34" charset="0"/>
                        </a:rPr>
                        <a:t>ác thông tin về tài liệu hi</a:t>
                      </a:r>
                      <a:r>
                        <a:rPr lang="en-US" sz="1500" dirty="0" err="1">
                          <a:effectLst/>
                          <a:latin typeface="Zurich BT" pitchFamily="34" charset="0"/>
                        </a:rPr>
                        <a:t>ện</a:t>
                      </a:r>
                      <a:r>
                        <a:rPr lang="en-US" sz="1500" baseline="0" dirty="0">
                          <a:effectLst/>
                          <a:latin typeface="Zurich BT" pitchFamily="34" charset="0"/>
                        </a:rPr>
                        <a:t> </a:t>
                      </a:r>
                      <a:r>
                        <a:rPr lang="en-US" sz="1500" baseline="0" dirty="0" err="1">
                          <a:effectLst/>
                          <a:latin typeface="Zurich BT" pitchFamily="34" charset="0"/>
                        </a:rPr>
                        <a:t>hành</a:t>
                      </a:r>
                      <a:r>
                        <a:rPr lang="en-US" sz="1500" dirty="0">
                          <a:effectLst/>
                          <a:latin typeface="Zurich BT" pitchFamily="34" charset="0"/>
                        </a:rPr>
                        <a:t>, </a:t>
                      </a:r>
                      <a:r>
                        <a:rPr lang="en-US" sz="1500" dirty="0" err="1">
                          <a:effectLst/>
                          <a:latin typeface="Zurich BT" pitchFamily="34" charset="0"/>
                        </a:rPr>
                        <a:t>hoặc</a:t>
                      </a:r>
                      <a:r>
                        <a:rPr lang="en-US" sz="1500" dirty="0">
                          <a:effectLst/>
                          <a:latin typeface="Zurich BT" pitchFamily="34" charset="0"/>
                        </a:rPr>
                        <a:t> </a:t>
                      </a:r>
                      <a:r>
                        <a:rPr lang="en-US" sz="1500" dirty="0" err="1">
                          <a:effectLst/>
                          <a:latin typeface="Zurich BT" pitchFamily="34" charset="0"/>
                        </a:rPr>
                        <a:t>sử</a:t>
                      </a:r>
                      <a:r>
                        <a:rPr lang="en-US" sz="1500" baseline="0" dirty="0">
                          <a:effectLst/>
                          <a:latin typeface="Zurich BT" pitchFamily="34" charset="0"/>
                        </a:rPr>
                        <a:t> </a:t>
                      </a:r>
                      <a:r>
                        <a:rPr lang="en-US" sz="1500" baseline="0" dirty="0" err="1">
                          <a:effectLst/>
                          <a:latin typeface="Zurich BT" pitchFamily="34" charset="0"/>
                        </a:rPr>
                        <a:t>dụng</a:t>
                      </a:r>
                      <a:r>
                        <a:rPr lang="en-US" sz="1500" baseline="0" dirty="0">
                          <a:effectLst/>
                          <a:latin typeface="Zurich BT" pitchFamily="34" charset="0"/>
                        </a:rPr>
                        <a:t> </a:t>
                      </a:r>
                      <a:r>
                        <a:rPr lang="vi-VN" sz="1500" baseline="0" dirty="0">
                          <a:effectLst/>
                          <a:latin typeface="Zurich BT" pitchFamily="34" charset="0"/>
                        </a:rPr>
                        <a:t>các nút View và thanh trượt Zoom</a:t>
                      </a:r>
                      <a:r>
                        <a:rPr lang="en-US" sz="1500" baseline="0" dirty="0">
                          <a:effectLst/>
                          <a:latin typeface="Zurich BT" pitchFamily="34" charset="0"/>
                        </a:rPr>
                        <a:t>.</a:t>
                      </a:r>
                      <a:endParaRPr lang="en-US" sz="1500" dirty="0">
                        <a:effectLst/>
                        <a:latin typeface="Zurich BT" pitchFamily="34" charset="0"/>
                        <a:ea typeface="Times New Roman"/>
                        <a:cs typeface="Calibri"/>
                      </a:endParaRPr>
                    </a:p>
                  </a:txBody>
                  <a:tcPr marL="54697" marR="54697" marT="0" marB="0"/>
                </a:tc>
                <a:extLst>
                  <a:ext uri="{0D108BD9-81ED-4DB2-BD59-A6C34878D82A}">
                    <a16:rowId xmlns:a16="http://schemas.microsoft.com/office/drawing/2014/main" val="10001"/>
                  </a:ext>
                </a:extLst>
              </a:tr>
              <a:tr h="359532">
                <a:tc>
                  <a:txBody>
                    <a:bodyPr/>
                    <a:lstStyle/>
                    <a:p>
                      <a:pPr>
                        <a:lnSpc>
                          <a:spcPct val="115000"/>
                        </a:lnSpc>
                        <a:spcBef>
                          <a:spcPts val="200"/>
                        </a:spcBef>
                        <a:spcAft>
                          <a:spcPts val="200"/>
                        </a:spcAft>
                        <a:tabLst>
                          <a:tab pos="228600" algn="l"/>
                        </a:tabLst>
                      </a:pPr>
                      <a:r>
                        <a:rPr lang="en-US" sz="1500" b="1" dirty="0" err="1">
                          <a:effectLst/>
                          <a:latin typeface="Zurich BT" pitchFamily="34" charset="0"/>
                        </a:rPr>
                        <a:t>Các</a:t>
                      </a:r>
                      <a:r>
                        <a:rPr lang="en-US" sz="1500" b="1" dirty="0">
                          <a:effectLst/>
                          <a:latin typeface="Zurich BT" pitchFamily="34" charset="0"/>
                        </a:rPr>
                        <a:t> </a:t>
                      </a:r>
                      <a:r>
                        <a:rPr lang="en-US" sz="1500" b="1" dirty="0" err="1">
                          <a:effectLst/>
                          <a:latin typeface="Zurich BT" pitchFamily="34" charset="0"/>
                        </a:rPr>
                        <a:t>nút</a:t>
                      </a:r>
                      <a:r>
                        <a:rPr lang="en-US" sz="1500" b="1" dirty="0">
                          <a:effectLst/>
                          <a:latin typeface="Zurich BT" pitchFamily="34" charset="0"/>
                        </a:rPr>
                        <a:t> </a:t>
                      </a:r>
                      <a:r>
                        <a:rPr lang="en-US" sz="1500" b="1" dirty="0" err="1">
                          <a:effectLst/>
                          <a:latin typeface="Zurich BT" pitchFamily="34" charset="0"/>
                        </a:rPr>
                        <a:t>Hiển</a:t>
                      </a:r>
                      <a:r>
                        <a:rPr lang="en-US" sz="1500" b="1" dirty="0">
                          <a:effectLst/>
                          <a:latin typeface="Zurich BT" pitchFamily="34" charset="0"/>
                        </a:rPr>
                        <a:t> thị</a:t>
                      </a:r>
                      <a:endParaRPr lang="en-US" sz="1500" b="1" dirty="0">
                        <a:effectLst/>
                        <a:latin typeface="Zurich BT" pitchFamily="34" charset="0"/>
                        <a:ea typeface="Times New Roman"/>
                        <a:cs typeface="Calibri"/>
                      </a:endParaRPr>
                    </a:p>
                  </a:txBody>
                  <a:tcPr marL="54697" marR="54697" marT="0" marB="0"/>
                </a:tc>
                <a:tc>
                  <a:txBody>
                    <a:bodyPr/>
                    <a:lstStyle/>
                    <a:p>
                      <a:pPr marL="0" algn="just">
                        <a:lnSpc>
                          <a:spcPct val="115000"/>
                        </a:lnSpc>
                        <a:spcBef>
                          <a:spcPts val="200"/>
                        </a:spcBef>
                        <a:spcAft>
                          <a:spcPts val="200"/>
                        </a:spcAft>
                        <a:tabLst>
                          <a:tab pos="228600" algn="l"/>
                        </a:tabLst>
                      </a:pPr>
                      <a:r>
                        <a:rPr lang="en-US" sz="1500" dirty="0" err="1">
                          <a:effectLst/>
                          <a:latin typeface="Zurich BT" pitchFamily="34" charset="0"/>
                        </a:rPr>
                        <a:t>Nhanh</a:t>
                      </a:r>
                      <a:r>
                        <a:rPr lang="en-US" sz="1500" dirty="0">
                          <a:effectLst/>
                          <a:latin typeface="Zurich BT" pitchFamily="34" charset="0"/>
                        </a:rPr>
                        <a:t> </a:t>
                      </a:r>
                      <a:r>
                        <a:rPr lang="en-US" sz="1500" dirty="0" err="1">
                          <a:effectLst/>
                          <a:latin typeface="Zurich BT" pitchFamily="34" charset="0"/>
                        </a:rPr>
                        <a:t>chóng</a:t>
                      </a:r>
                      <a:r>
                        <a:rPr lang="en-US" sz="1500" dirty="0">
                          <a:effectLst/>
                          <a:latin typeface="Zurich BT" pitchFamily="34" charset="0"/>
                        </a:rPr>
                        <a:t> </a:t>
                      </a:r>
                      <a:r>
                        <a:rPr lang="en-US" sz="1500" dirty="0" err="1">
                          <a:effectLst/>
                          <a:latin typeface="Zurich BT" pitchFamily="34" charset="0"/>
                        </a:rPr>
                        <a:t>hiển</a:t>
                      </a:r>
                      <a:r>
                        <a:rPr lang="en-US" sz="1500" dirty="0">
                          <a:effectLst/>
                          <a:latin typeface="Zurich BT" pitchFamily="34" charset="0"/>
                        </a:rPr>
                        <a:t> thị </a:t>
                      </a:r>
                      <a:r>
                        <a:rPr lang="en-US" sz="1500" dirty="0" err="1">
                          <a:effectLst/>
                          <a:latin typeface="Zurich BT" pitchFamily="34" charset="0"/>
                        </a:rPr>
                        <a:t>tài</a:t>
                      </a:r>
                      <a:r>
                        <a:rPr lang="en-US" sz="1500" dirty="0">
                          <a:effectLst/>
                          <a:latin typeface="Zurich BT" pitchFamily="34" charset="0"/>
                        </a:rPr>
                        <a:t> </a:t>
                      </a:r>
                      <a:r>
                        <a:rPr lang="en-US" sz="1500" dirty="0" err="1">
                          <a:effectLst/>
                          <a:latin typeface="Zurich BT" pitchFamily="34" charset="0"/>
                        </a:rPr>
                        <a:t>liệu</a:t>
                      </a:r>
                      <a:r>
                        <a:rPr lang="en-US" sz="1500" dirty="0">
                          <a:effectLst/>
                          <a:latin typeface="Zurich BT" pitchFamily="34" charset="0"/>
                        </a:rPr>
                        <a:t> </a:t>
                      </a:r>
                      <a:r>
                        <a:rPr lang="en-US" sz="1500" dirty="0" err="1">
                          <a:effectLst/>
                          <a:latin typeface="Zurich BT" pitchFamily="34" charset="0"/>
                        </a:rPr>
                        <a:t>theo</a:t>
                      </a:r>
                      <a:r>
                        <a:rPr lang="en-US" sz="1500" dirty="0">
                          <a:effectLst/>
                          <a:latin typeface="Zurich BT" pitchFamily="34" charset="0"/>
                        </a:rPr>
                        <a:t> </a:t>
                      </a:r>
                      <a:r>
                        <a:rPr lang="en-US" sz="1500" dirty="0" err="1">
                          <a:effectLst/>
                          <a:latin typeface="Zurich BT" pitchFamily="34" charset="0"/>
                        </a:rPr>
                        <a:t>những</a:t>
                      </a:r>
                      <a:r>
                        <a:rPr lang="en-US" sz="1500" dirty="0">
                          <a:effectLst/>
                          <a:latin typeface="Zurich BT" pitchFamily="34" charset="0"/>
                        </a:rPr>
                        <a:t> </a:t>
                      </a:r>
                      <a:r>
                        <a:rPr lang="en-US" sz="1500" dirty="0" err="1">
                          <a:effectLst/>
                          <a:latin typeface="Zurich BT" pitchFamily="34" charset="0"/>
                        </a:rPr>
                        <a:t>cách</a:t>
                      </a:r>
                      <a:r>
                        <a:rPr lang="en-US" sz="1500" dirty="0">
                          <a:effectLst/>
                          <a:latin typeface="Zurich BT" pitchFamily="34" charset="0"/>
                        </a:rPr>
                        <a:t> </a:t>
                      </a:r>
                      <a:r>
                        <a:rPr lang="en-US" sz="1500" dirty="0" err="1">
                          <a:effectLst/>
                          <a:latin typeface="Zurich BT" pitchFamily="34" charset="0"/>
                        </a:rPr>
                        <a:t>khác</a:t>
                      </a:r>
                      <a:r>
                        <a:rPr lang="en-US" sz="1500" dirty="0">
                          <a:effectLst/>
                          <a:latin typeface="Zurich BT" pitchFamily="34" charset="0"/>
                        </a:rPr>
                        <a:t> </a:t>
                      </a:r>
                      <a:r>
                        <a:rPr lang="en-US" sz="1500" dirty="0" err="1">
                          <a:effectLst/>
                          <a:latin typeface="Zurich BT" pitchFamily="34" charset="0"/>
                        </a:rPr>
                        <a:t>nhau</a:t>
                      </a:r>
                      <a:r>
                        <a:rPr lang="en-US" sz="1500" dirty="0">
                          <a:effectLst/>
                          <a:latin typeface="Zurich BT" pitchFamily="34" charset="0"/>
                        </a:rPr>
                        <a:t>.</a:t>
                      </a:r>
                      <a:endParaRPr lang="en-US" sz="1500" dirty="0">
                        <a:effectLst/>
                        <a:latin typeface="Zurich BT" pitchFamily="34" charset="0"/>
                        <a:ea typeface="Times New Roman"/>
                        <a:cs typeface="Calibri"/>
                      </a:endParaRPr>
                    </a:p>
                  </a:txBody>
                  <a:tcPr marL="54697" marR="54697" marT="0" marB="0"/>
                </a:tc>
                <a:extLst>
                  <a:ext uri="{0D108BD9-81ED-4DB2-BD59-A6C34878D82A}">
                    <a16:rowId xmlns:a16="http://schemas.microsoft.com/office/drawing/2014/main" val="10002"/>
                  </a:ext>
                </a:extLst>
              </a:tr>
              <a:tr h="1314450">
                <a:tc>
                  <a:txBody>
                    <a:bodyPr/>
                    <a:lstStyle/>
                    <a:p>
                      <a:pPr>
                        <a:lnSpc>
                          <a:spcPct val="115000"/>
                        </a:lnSpc>
                        <a:spcBef>
                          <a:spcPts val="200"/>
                        </a:spcBef>
                        <a:spcAft>
                          <a:spcPts val="200"/>
                        </a:spcAft>
                        <a:tabLst>
                          <a:tab pos="228600" algn="l"/>
                        </a:tabLst>
                      </a:pPr>
                      <a:r>
                        <a:rPr lang="en-US" sz="1500" b="1" dirty="0">
                          <a:effectLst/>
                          <a:latin typeface="Zurich BT" pitchFamily="34" charset="0"/>
                        </a:rPr>
                        <a:t>Thanh </a:t>
                      </a:r>
                      <a:r>
                        <a:rPr lang="en-US" sz="1500" b="1" dirty="0" err="1">
                          <a:effectLst/>
                          <a:latin typeface="Zurich BT" pitchFamily="34" charset="0"/>
                        </a:rPr>
                        <a:t>trượt</a:t>
                      </a:r>
                      <a:r>
                        <a:rPr lang="en-US" sz="1500" b="1" dirty="0">
                          <a:effectLst/>
                          <a:latin typeface="Zurich BT" pitchFamily="34" charset="0"/>
                        </a:rPr>
                        <a:t> </a:t>
                      </a:r>
                      <a:r>
                        <a:rPr lang="en-US" sz="1500" b="1" dirty="0" err="1">
                          <a:effectLst/>
                          <a:latin typeface="Zurich BT" pitchFamily="34" charset="0"/>
                        </a:rPr>
                        <a:t>phóng</a:t>
                      </a:r>
                      <a:r>
                        <a:rPr lang="en-US" sz="1500" b="1" dirty="0">
                          <a:effectLst/>
                          <a:latin typeface="Zurich BT" pitchFamily="34" charset="0"/>
                        </a:rPr>
                        <a:t> to/thu </a:t>
                      </a:r>
                      <a:r>
                        <a:rPr lang="en-US" sz="1500" b="1" dirty="0" err="1">
                          <a:effectLst/>
                          <a:latin typeface="Zurich BT" pitchFamily="34" charset="0"/>
                        </a:rPr>
                        <a:t>nhỏ</a:t>
                      </a:r>
                      <a:endParaRPr lang="en-US" sz="1500" b="1" dirty="0">
                        <a:effectLst/>
                        <a:latin typeface="Zurich BT" pitchFamily="34" charset="0"/>
                        <a:ea typeface="Times New Roman"/>
                        <a:cs typeface="Calibri"/>
                      </a:endParaRPr>
                    </a:p>
                  </a:txBody>
                  <a:tcPr marL="54697" marR="54697" marT="0" marB="0"/>
                </a:tc>
                <a:tc>
                  <a:txBody>
                    <a:bodyPr/>
                    <a:lstStyle/>
                    <a:p>
                      <a:pPr marL="0" algn="just">
                        <a:lnSpc>
                          <a:spcPct val="115000"/>
                        </a:lnSpc>
                        <a:spcBef>
                          <a:spcPts val="200"/>
                        </a:spcBef>
                        <a:spcAft>
                          <a:spcPts val="200"/>
                        </a:spcAft>
                        <a:tabLst>
                          <a:tab pos="228600" algn="l"/>
                        </a:tabLst>
                      </a:pPr>
                      <a:r>
                        <a:rPr lang="vi-VN" sz="1500" dirty="0">
                          <a:effectLst/>
                          <a:latin typeface="Zurich BT" pitchFamily="34" charset="0"/>
                        </a:rPr>
                        <a:t>Nhấp chuột vào các nút ở các phía của thanh trượt Zoom làm tăng hoặc giảm cấp độ (theo phần trăm) phóng to của tài liệu hiện thời trên màn hình. Ngoài ra, bạn cũng có thể kéo nút trượt để tăng hoặc giảm cấp độ phóng to</a:t>
                      </a:r>
                      <a:r>
                        <a:rPr lang="en-US" sz="1500" dirty="0">
                          <a:effectLst/>
                          <a:latin typeface="Zurich BT" pitchFamily="34" charset="0"/>
                        </a:rPr>
                        <a:t>.</a:t>
                      </a:r>
                      <a:endParaRPr lang="en-US" sz="1500" dirty="0">
                        <a:effectLst/>
                        <a:latin typeface="Zurich BT" pitchFamily="34" charset="0"/>
                        <a:ea typeface="Times New Roman"/>
                        <a:cs typeface="Calibri"/>
                      </a:endParaRPr>
                    </a:p>
                  </a:txBody>
                  <a:tcPr marL="54697" marR="54697" marT="0" marB="0"/>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10</a:t>
            </a:fld>
            <a:endParaRPr lang="en-US" dirty="0"/>
          </a:p>
        </p:txBody>
      </p:sp>
    </p:spTree>
    <p:extLst>
      <p:ext uri="{BB962C8B-B14F-4D97-AF65-F5344CB8AC3E}">
        <p14:creationId xmlns:p14="http://schemas.microsoft.com/office/powerpoint/2010/main" val="34269741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Quan</a:t>
            </a:r>
            <a:r>
              <a:rPr lang="en-US" dirty="0"/>
              <a:t> </a:t>
            </a:r>
            <a:r>
              <a:rPr lang="en-US" dirty="0" err="1"/>
              <a:t>sát</a:t>
            </a:r>
            <a:r>
              <a:rPr lang="en-US" dirty="0"/>
              <a:t> </a:t>
            </a:r>
            <a:r>
              <a:rPr lang="en-US" dirty="0" err="1"/>
              <a:t>màn</a:t>
            </a:r>
            <a:r>
              <a:rPr lang="en-US" dirty="0"/>
              <a:t> </a:t>
            </a:r>
            <a:r>
              <a:rPr lang="en-US" dirty="0" err="1"/>
              <a:t>hình</a:t>
            </a:r>
            <a:endParaRPr lang="en-US" dirty="0"/>
          </a:p>
        </p:txBody>
      </p:sp>
      <p:sp>
        <p:nvSpPr>
          <p:cNvPr id="3" name="Content Placeholder 2"/>
          <p:cNvSpPr>
            <a:spLocks noGrp="1"/>
          </p:cNvSpPr>
          <p:nvPr>
            <p:ph idx="1"/>
          </p:nvPr>
        </p:nvSpPr>
        <p:spPr/>
        <p:txBody>
          <a:bodyPr/>
          <a:lstStyle/>
          <a:p>
            <a:r>
              <a:rPr lang="en-US" b="1" dirty="0"/>
              <a:t>Word</a:t>
            </a:r>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40538665"/>
              </p:ext>
            </p:extLst>
          </p:nvPr>
        </p:nvGraphicFramePr>
        <p:xfrm>
          <a:off x="215758" y="1461680"/>
          <a:ext cx="8188504" cy="2621062"/>
        </p:xfrm>
        <a:graphic>
          <a:graphicData uri="http://schemas.openxmlformats.org/drawingml/2006/table">
            <a:tbl>
              <a:tblPr firstRow="1" firstCol="1" bandRow="1">
                <a:tableStyleId>{2D5ABB26-0587-4C30-8999-92F81FD0307C}</a:tableStyleId>
              </a:tblPr>
              <a:tblGrid>
                <a:gridCol w="2753473">
                  <a:extLst>
                    <a:ext uri="{9D8B030D-6E8A-4147-A177-3AD203B41FA5}">
                      <a16:colId xmlns:a16="http://schemas.microsoft.com/office/drawing/2014/main" val="20000"/>
                    </a:ext>
                  </a:extLst>
                </a:gridCol>
                <a:gridCol w="5435031">
                  <a:extLst>
                    <a:ext uri="{9D8B030D-6E8A-4147-A177-3AD203B41FA5}">
                      <a16:colId xmlns:a16="http://schemas.microsoft.com/office/drawing/2014/main" val="20001"/>
                    </a:ext>
                  </a:extLst>
                </a:gridCol>
              </a:tblGrid>
              <a:tr h="533294">
                <a:tc>
                  <a:txBody>
                    <a:bodyPr/>
                    <a:lstStyle/>
                    <a:p>
                      <a:pPr>
                        <a:lnSpc>
                          <a:spcPct val="115000"/>
                        </a:lnSpc>
                        <a:spcBef>
                          <a:spcPts val="200"/>
                        </a:spcBef>
                        <a:spcAft>
                          <a:spcPts val="200"/>
                        </a:spcAft>
                        <a:tabLst>
                          <a:tab pos="228600" algn="l"/>
                        </a:tabLst>
                      </a:pPr>
                      <a:r>
                        <a:rPr lang="en-US" sz="1400" b="1" dirty="0">
                          <a:effectLst/>
                          <a:latin typeface="Zurich BT" pitchFamily="34" charset="0"/>
                        </a:rPr>
                        <a:t>Thanh chia </a:t>
                      </a:r>
                      <a:r>
                        <a:rPr lang="en-US" sz="1400" b="1" dirty="0" err="1">
                          <a:effectLst/>
                          <a:latin typeface="Zurich BT" pitchFamily="34" charset="0"/>
                        </a:rPr>
                        <a:t>theo</a:t>
                      </a:r>
                      <a:r>
                        <a:rPr lang="en-US" sz="1400" b="1" dirty="0">
                          <a:effectLst/>
                          <a:latin typeface="Zurich BT" pitchFamily="34" charset="0"/>
                        </a:rPr>
                        <a:t> </a:t>
                      </a:r>
                      <a:r>
                        <a:rPr lang="en-US" sz="1400" b="1" dirty="0" err="1">
                          <a:effectLst/>
                          <a:latin typeface="Zurich BT" pitchFamily="34" charset="0"/>
                        </a:rPr>
                        <a:t>chiều</a:t>
                      </a:r>
                      <a:r>
                        <a:rPr lang="en-US" sz="1400" b="1" dirty="0">
                          <a:effectLst/>
                          <a:latin typeface="Zurich BT" pitchFamily="34" charset="0"/>
                        </a:rPr>
                        <a:t> </a:t>
                      </a:r>
                      <a:r>
                        <a:rPr lang="en-US" sz="1400" b="1" dirty="0" err="1">
                          <a:effectLst/>
                          <a:latin typeface="Zurich BT" pitchFamily="34" charset="0"/>
                        </a:rPr>
                        <a:t>ngang</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err="1">
                          <a:effectLst/>
                          <a:latin typeface="Zurich BT" pitchFamily="34" charset="0"/>
                        </a:rPr>
                        <a:t>Nhấp</a:t>
                      </a:r>
                      <a:r>
                        <a:rPr lang="en-US" sz="1600" dirty="0">
                          <a:effectLst/>
                          <a:latin typeface="Zurich BT" pitchFamily="34" charset="0"/>
                        </a:rPr>
                        <a:t> </a:t>
                      </a:r>
                      <a:r>
                        <a:rPr lang="en-US" sz="1600" dirty="0" err="1">
                          <a:effectLst/>
                          <a:latin typeface="Zurich BT" pitchFamily="34" charset="0"/>
                        </a:rPr>
                        <a:t>chuột</a:t>
                      </a:r>
                      <a:r>
                        <a:rPr lang="en-US" sz="1600" dirty="0">
                          <a:effectLst/>
                          <a:latin typeface="Zurich BT" pitchFamily="34" charset="0"/>
                        </a:rPr>
                        <a:t> </a:t>
                      </a:r>
                      <a:r>
                        <a:rPr lang="en-US" sz="1600" dirty="0" err="1">
                          <a:effectLst/>
                          <a:latin typeface="Zurich BT" pitchFamily="34" charset="0"/>
                        </a:rPr>
                        <a:t>và</a:t>
                      </a:r>
                      <a:r>
                        <a:rPr lang="en-US" sz="1600" dirty="0">
                          <a:effectLst/>
                          <a:latin typeface="Zurich BT" pitchFamily="34" charset="0"/>
                        </a:rPr>
                        <a:t> </a:t>
                      </a:r>
                      <a:r>
                        <a:rPr lang="en-US" sz="1600" dirty="0" err="1">
                          <a:effectLst/>
                          <a:latin typeface="Zurich BT" pitchFamily="34" charset="0"/>
                        </a:rPr>
                        <a:t>kéo</a:t>
                      </a:r>
                      <a:r>
                        <a:rPr lang="en-US" sz="1600" dirty="0">
                          <a:effectLst/>
                          <a:latin typeface="Zurich BT" pitchFamily="34" charset="0"/>
                        </a:rPr>
                        <a:t> </a:t>
                      </a:r>
                      <a:r>
                        <a:rPr lang="en-US" sz="1600" dirty="0" err="1">
                          <a:effectLst/>
                          <a:latin typeface="Zurich BT" pitchFamily="34" charset="0"/>
                        </a:rPr>
                        <a:t>nút</a:t>
                      </a:r>
                      <a:r>
                        <a:rPr lang="en-US" sz="1600" dirty="0">
                          <a:effectLst/>
                          <a:latin typeface="Zurich BT" pitchFamily="34" charset="0"/>
                        </a:rPr>
                        <a:t> </a:t>
                      </a:r>
                      <a:r>
                        <a:rPr lang="en-US" sz="1600" dirty="0" err="1">
                          <a:effectLst/>
                          <a:latin typeface="Zurich BT" pitchFamily="34" charset="0"/>
                        </a:rPr>
                        <a:t>này</a:t>
                      </a:r>
                      <a:r>
                        <a:rPr lang="en-US" sz="1600" dirty="0">
                          <a:effectLst/>
                          <a:latin typeface="Zurich BT" pitchFamily="34" charset="0"/>
                        </a:rPr>
                        <a:t> </a:t>
                      </a:r>
                      <a:r>
                        <a:rPr lang="en-US" sz="1600" dirty="0" err="1">
                          <a:effectLst/>
                          <a:latin typeface="Zurich BT" pitchFamily="34" charset="0"/>
                        </a:rPr>
                        <a:t>xuống</a:t>
                      </a:r>
                      <a:r>
                        <a:rPr lang="en-US" sz="1600" dirty="0">
                          <a:effectLst/>
                          <a:latin typeface="Zurich BT" pitchFamily="34" charset="0"/>
                        </a:rPr>
                        <a:t> </a:t>
                      </a:r>
                      <a:r>
                        <a:rPr lang="en-US" sz="1600" dirty="0" err="1">
                          <a:effectLst/>
                          <a:latin typeface="Zurich BT" pitchFamily="34" charset="0"/>
                        </a:rPr>
                        <a:t>để</a:t>
                      </a:r>
                      <a:r>
                        <a:rPr lang="en-US" sz="1600" dirty="0">
                          <a:effectLst/>
                          <a:latin typeface="Zurich BT" pitchFamily="34" charset="0"/>
                        </a:rPr>
                        <a:t> chia </a:t>
                      </a:r>
                      <a:r>
                        <a:rPr lang="en-US" sz="1600" dirty="0" err="1">
                          <a:effectLst/>
                          <a:latin typeface="Zurich BT" pitchFamily="34" charset="0"/>
                        </a:rPr>
                        <a:t>màn</a:t>
                      </a:r>
                      <a:r>
                        <a:rPr lang="en-US" sz="1600" dirty="0">
                          <a:effectLst/>
                          <a:latin typeface="Zurich BT" pitchFamily="34" charset="0"/>
                        </a:rPr>
                        <a:t> </a:t>
                      </a:r>
                      <a:r>
                        <a:rPr lang="en-US" sz="1600" dirty="0" err="1">
                          <a:effectLst/>
                          <a:latin typeface="Zurich BT" pitchFamily="34" charset="0"/>
                        </a:rPr>
                        <a:t>hình</a:t>
                      </a:r>
                      <a:r>
                        <a:rPr lang="en-US" sz="1600" dirty="0">
                          <a:effectLst/>
                          <a:latin typeface="Zurich BT" pitchFamily="34" charset="0"/>
                        </a:rPr>
                        <a:t> </a:t>
                      </a:r>
                      <a:r>
                        <a:rPr lang="en-US" sz="1600" dirty="0" err="1">
                          <a:effectLst/>
                          <a:latin typeface="Zurich BT" pitchFamily="34" charset="0"/>
                        </a:rPr>
                        <a:t>thành</a:t>
                      </a:r>
                      <a:r>
                        <a:rPr lang="en-US" sz="1600" dirty="0">
                          <a:effectLst/>
                          <a:latin typeface="Zurich BT" pitchFamily="34" charset="0"/>
                        </a:rPr>
                        <a:t> </a:t>
                      </a:r>
                      <a:r>
                        <a:rPr lang="en-US" sz="1600" dirty="0" err="1">
                          <a:effectLst/>
                          <a:latin typeface="Zurich BT" pitchFamily="34" charset="0"/>
                        </a:rPr>
                        <a:t>hai</a:t>
                      </a:r>
                      <a:r>
                        <a:rPr lang="en-US" sz="1600" dirty="0">
                          <a:effectLst/>
                          <a:latin typeface="Zurich BT" pitchFamily="34" charset="0"/>
                        </a:rPr>
                        <a:t> </a:t>
                      </a:r>
                      <a:r>
                        <a:rPr lang="en-US" sz="1600" dirty="0" err="1">
                          <a:effectLst/>
                          <a:latin typeface="Zurich BT" pitchFamily="34" charset="0"/>
                        </a:rPr>
                        <a:t>phần</a:t>
                      </a:r>
                      <a:r>
                        <a:rPr lang="en-US" sz="1600" dirty="0">
                          <a:effectLst/>
                          <a:latin typeface="Zurich BT" pitchFamily="34" charset="0"/>
                        </a:rPr>
                        <a:t>.</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0"/>
                  </a:ext>
                </a:extLst>
              </a:tr>
              <a:tr h="471452">
                <a:tc>
                  <a:txBody>
                    <a:bodyPr/>
                    <a:lstStyle/>
                    <a:p>
                      <a:pPr>
                        <a:lnSpc>
                          <a:spcPct val="115000"/>
                        </a:lnSpc>
                        <a:spcBef>
                          <a:spcPts val="200"/>
                        </a:spcBef>
                        <a:spcAft>
                          <a:spcPts val="200"/>
                        </a:spcAft>
                        <a:tabLst>
                          <a:tab pos="228600" algn="l"/>
                        </a:tabLst>
                      </a:pPr>
                      <a:r>
                        <a:rPr lang="vi-VN" sz="1400" b="1" dirty="0">
                          <a:effectLst/>
                          <a:latin typeface="Zurich BT" pitchFamily="34" charset="0"/>
                        </a:rPr>
                        <a:t>Hiển thị Thước kẻ</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Sử dụng thước kẻ để giúp bạn thiết lập hoặc chỉnh sửa các thẻ, thụt lề và thiết lập lề</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1"/>
                  </a:ext>
                </a:extLst>
              </a:tr>
              <a:tr h="375185">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Điểm</a:t>
                      </a:r>
                      <a:r>
                        <a:rPr lang="en-US" sz="1400" b="1" dirty="0">
                          <a:effectLst/>
                          <a:latin typeface="Zurich BT" pitchFamily="34" charset="0"/>
                        </a:rPr>
                        <a:t> </a:t>
                      </a:r>
                      <a:r>
                        <a:rPr lang="en-US" sz="1400" b="1" dirty="0" err="1">
                          <a:effectLst/>
                          <a:latin typeface="Zurich BT" pitchFamily="34" charset="0"/>
                        </a:rPr>
                        <a:t>chèn</a:t>
                      </a:r>
                      <a:r>
                        <a:rPr lang="en-US" sz="1400" b="1" dirty="0">
                          <a:effectLst/>
                          <a:latin typeface="Zurich BT" pitchFamily="34" charset="0"/>
                        </a:rPr>
                        <a:t> </a:t>
                      </a:r>
                      <a:r>
                        <a:rPr lang="en-US" sz="1400" b="1" dirty="0" err="1">
                          <a:effectLst/>
                          <a:latin typeface="Zurich BT" pitchFamily="34" charset="0"/>
                        </a:rPr>
                        <a:t>dữ</a:t>
                      </a:r>
                      <a:r>
                        <a:rPr lang="en-US" sz="1400" b="1" dirty="0">
                          <a:effectLst/>
                          <a:latin typeface="Zurich BT" pitchFamily="34" charset="0"/>
                        </a:rPr>
                        <a:t> </a:t>
                      </a:r>
                      <a:r>
                        <a:rPr lang="en-US" sz="1400" b="1" dirty="0" err="1">
                          <a:effectLst/>
                          <a:latin typeface="Zurich BT" pitchFamily="34" charset="0"/>
                        </a:rPr>
                        <a:t>liệu</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xem vị trí hiện thời của con trỏ được đặt trong tài liệu</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2"/>
                  </a:ext>
                </a:extLst>
              </a:tr>
              <a:tr h="603956">
                <a:tc>
                  <a:txBody>
                    <a:bodyPr/>
                    <a:lstStyle/>
                    <a:p>
                      <a:pPr>
                        <a:lnSpc>
                          <a:spcPct val="115000"/>
                        </a:lnSpc>
                        <a:spcBef>
                          <a:spcPts val="200"/>
                        </a:spcBef>
                        <a:spcAft>
                          <a:spcPts val="200"/>
                        </a:spcAft>
                        <a:tabLst>
                          <a:tab pos="228600" algn="l"/>
                        </a:tabLst>
                      </a:pPr>
                      <a:r>
                        <a:rPr lang="vi-VN" sz="1400" b="1" dirty="0">
                          <a:effectLst/>
                          <a:latin typeface="Zurich BT" pitchFamily="34" charset="0"/>
                        </a:rPr>
                        <a:t>Trang trước/Trang sau</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a:effectLst/>
                          <a:latin typeface="Zurich BT" pitchFamily="34" charset="0"/>
                        </a:rPr>
                        <a:t>di </a:t>
                      </a:r>
                      <a:r>
                        <a:rPr lang="en-US" sz="1600" dirty="0" err="1">
                          <a:effectLst/>
                          <a:latin typeface="Zurich BT" pitchFamily="34" charset="0"/>
                        </a:rPr>
                        <a:t>chuyển</a:t>
                      </a:r>
                      <a:r>
                        <a:rPr lang="en-US" sz="1600" dirty="0">
                          <a:effectLst/>
                          <a:latin typeface="Zurich BT" pitchFamily="34" charset="0"/>
                        </a:rPr>
                        <a:t> </a:t>
                      </a:r>
                      <a:r>
                        <a:rPr lang="en-US" sz="1600" dirty="0" err="1">
                          <a:effectLst/>
                          <a:latin typeface="Zurich BT" pitchFamily="34" charset="0"/>
                        </a:rPr>
                        <a:t>từ</a:t>
                      </a:r>
                      <a:r>
                        <a:rPr lang="en-US" sz="1600" dirty="0">
                          <a:effectLst/>
                          <a:latin typeface="Zurich BT" pitchFamily="34" charset="0"/>
                        </a:rPr>
                        <a:t> </a:t>
                      </a:r>
                      <a:r>
                        <a:rPr lang="en-US" sz="1600" dirty="0" err="1">
                          <a:effectLst/>
                          <a:latin typeface="Zurich BT" pitchFamily="34" charset="0"/>
                        </a:rPr>
                        <a:t>phía</a:t>
                      </a:r>
                      <a:r>
                        <a:rPr lang="en-US" sz="1600" dirty="0">
                          <a:effectLst/>
                          <a:latin typeface="Zurich BT" pitchFamily="34" charset="0"/>
                        </a:rPr>
                        <a:t> </a:t>
                      </a:r>
                      <a:r>
                        <a:rPr lang="en-US" sz="1600" dirty="0" err="1">
                          <a:effectLst/>
                          <a:latin typeface="Zurich BT" pitchFamily="34" charset="0"/>
                        </a:rPr>
                        <a:t>trên</a:t>
                      </a:r>
                      <a:r>
                        <a:rPr lang="en-US" sz="1600" dirty="0">
                          <a:effectLst/>
                          <a:latin typeface="Zurich BT" pitchFamily="34" charset="0"/>
                        </a:rPr>
                        <a:t> </a:t>
                      </a:r>
                      <a:r>
                        <a:rPr lang="en-US" sz="1600" dirty="0" err="1">
                          <a:effectLst/>
                          <a:latin typeface="Zurich BT" pitchFamily="34" charset="0"/>
                        </a:rPr>
                        <a:t>của</a:t>
                      </a:r>
                      <a:r>
                        <a:rPr lang="en-US" sz="1600" dirty="0">
                          <a:effectLst/>
                          <a:latin typeface="Zurich BT" pitchFamily="34" charset="0"/>
                        </a:rPr>
                        <a:t> </a:t>
                      </a:r>
                      <a:r>
                        <a:rPr lang="en-US" sz="1600" dirty="0" err="1">
                          <a:effectLst/>
                          <a:latin typeface="Zurich BT" pitchFamily="34" charset="0"/>
                        </a:rPr>
                        <a:t>một</a:t>
                      </a:r>
                      <a:r>
                        <a:rPr lang="en-US" sz="1600" dirty="0">
                          <a:effectLst/>
                          <a:latin typeface="Zurich BT" pitchFamily="34" charset="0"/>
                        </a:rPr>
                        <a:t> </a:t>
                      </a:r>
                      <a:r>
                        <a:rPr lang="en-US" sz="1600" dirty="0" err="1">
                          <a:effectLst/>
                          <a:latin typeface="Zurich BT" pitchFamily="34" charset="0"/>
                        </a:rPr>
                        <a:t>trang</a:t>
                      </a:r>
                      <a:r>
                        <a:rPr lang="en-US" sz="1600" dirty="0">
                          <a:effectLst/>
                          <a:latin typeface="Zurich BT" pitchFamily="34" charset="0"/>
                        </a:rPr>
                        <a:t> sang </a:t>
                      </a:r>
                      <a:r>
                        <a:rPr lang="en-US" sz="1600" dirty="0" err="1">
                          <a:effectLst/>
                          <a:latin typeface="Zurich BT" pitchFamily="34" charset="0"/>
                        </a:rPr>
                        <a:t>trang</a:t>
                      </a:r>
                      <a:r>
                        <a:rPr lang="en-US" sz="1600" dirty="0">
                          <a:effectLst/>
                          <a:latin typeface="Zurich BT" pitchFamily="34" charset="0"/>
                        </a:rPr>
                        <a:t> </a:t>
                      </a:r>
                      <a:r>
                        <a:rPr lang="en-US" sz="1600" dirty="0" err="1">
                          <a:effectLst/>
                          <a:latin typeface="Zurich BT" pitchFamily="34" charset="0"/>
                        </a:rPr>
                        <a:t>khác</a:t>
                      </a:r>
                      <a:r>
                        <a:rPr lang="en-US" sz="1600" dirty="0">
                          <a:effectLst/>
                          <a:latin typeface="Zurich BT" pitchFamily="34" charset="0"/>
                        </a:rPr>
                        <a:t>, </a:t>
                      </a:r>
                      <a:r>
                        <a:rPr lang="en-US" sz="1600" dirty="0" err="1">
                          <a:effectLst/>
                          <a:latin typeface="Zurich BT" pitchFamily="34" charset="0"/>
                        </a:rPr>
                        <a:t>lùi</a:t>
                      </a:r>
                      <a:r>
                        <a:rPr lang="en-US" sz="1600" dirty="0">
                          <a:effectLst/>
                          <a:latin typeface="Zurich BT" pitchFamily="34" charset="0"/>
                        </a:rPr>
                        <a:t> </a:t>
                      </a:r>
                      <a:r>
                        <a:rPr lang="en-US" sz="1600" dirty="0" err="1">
                          <a:effectLst/>
                          <a:latin typeface="Zurich BT" pitchFamily="34" charset="0"/>
                        </a:rPr>
                        <a:t>về</a:t>
                      </a:r>
                      <a:r>
                        <a:rPr lang="en-US" sz="1600" dirty="0">
                          <a:effectLst/>
                          <a:latin typeface="Zurich BT" pitchFamily="34" charset="0"/>
                        </a:rPr>
                        <a:t> </a:t>
                      </a:r>
                      <a:r>
                        <a:rPr lang="en-US" sz="1600" dirty="0" err="1">
                          <a:effectLst/>
                          <a:latin typeface="Zurich BT" pitchFamily="34" charset="0"/>
                        </a:rPr>
                        <a:t>một</a:t>
                      </a:r>
                      <a:r>
                        <a:rPr lang="en-US" sz="1600" dirty="0">
                          <a:effectLst/>
                          <a:latin typeface="Zurich BT" pitchFamily="34" charset="0"/>
                        </a:rPr>
                        <a:t> </a:t>
                      </a:r>
                      <a:r>
                        <a:rPr lang="en-US" sz="1600" dirty="0" err="1">
                          <a:effectLst/>
                          <a:latin typeface="Zurich BT" pitchFamily="34" charset="0"/>
                        </a:rPr>
                        <a:t>trang</a:t>
                      </a:r>
                      <a:r>
                        <a:rPr lang="en-US" sz="1600" dirty="0">
                          <a:effectLst/>
                          <a:latin typeface="Zurich BT" pitchFamily="34" charset="0"/>
                        </a:rPr>
                        <a:t> </a:t>
                      </a:r>
                      <a:r>
                        <a:rPr lang="en-US" sz="1600" dirty="0" err="1">
                          <a:effectLst/>
                          <a:latin typeface="Zurich BT" pitchFamily="34" charset="0"/>
                        </a:rPr>
                        <a:t>hoặc</a:t>
                      </a:r>
                      <a:r>
                        <a:rPr lang="en-US" sz="1600" dirty="0">
                          <a:effectLst/>
                          <a:latin typeface="Zurich BT" pitchFamily="34" charset="0"/>
                        </a:rPr>
                        <a:t> </a:t>
                      </a:r>
                      <a:r>
                        <a:rPr lang="en-US" sz="1600" dirty="0" err="1">
                          <a:effectLst/>
                          <a:latin typeface="Zurich BT" pitchFamily="34" charset="0"/>
                        </a:rPr>
                        <a:t>nhảy</a:t>
                      </a:r>
                      <a:r>
                        <a:rPr lang="en-US" sz="1600" dirty="0">
                          <a:effectLst/>
                          <a:latin typeface="Zurich BT" pitchFamily="34" charset="0"/>
                        </a:rPr>
                        <a:t> </a:t>
                      </a:r>
                      <a:r>
                        <a:rPr lang="en-US" sz="1600" dirty="0" err="1">
                          <a:effectLst/>
                          <a:latin typeface="Zurich BT" pitchFamily="34" charset="0"/>
                        </a:rPr>
                        <a:t>đến</a:t>
                      </a:r>
                      <a:r>
                        <a:rPr lang="en-US" sz="1600" dirty="0">
                          <a:effectLst/>
                          <a:latin typeface="Zurich BT" pitchFamily="34" charset="0"/>
                        </a:rPr>
                        <a:t> </a:t>
                      </a:r>
                      <a:r>
                        <a:rPr lang="en-US" sz="1600" dirty="0" err="1">
                          <a:effectLst/>
                          <a:latin typeface="Zurich BT" pitchFamily="34" charset="0"/>
                        </a:rPr>
                        <a:t>trang</a:t>
                      </a:r>
                      <a:r>
                        <a:rPr lang="en-US" sz="1600" dirty="0">
                          <a:effectLst/>
                          <a:latin typeface="Zurich BT" pitchFamily="34" charset="0"/>
                        </a:rPr>
                        <a:t> </a:t>
                      </a:r>
                      <a:r>
                        <a:rPr lang="en-US" sz="1600" dirty="0" err="1">
                          <a:effectLst/>
                          <a:latin typeface="Zurich BT" pitchFamily="34" charset="0"/>
                        </a:rPr>
                        <a:t>tiếp</a:t>
                      </a:r>
                      <a:r>
                        <a:rPr lang="en-US" sz="1600" dirty="0">
                          <a:effectLst/>
                          <a:latin typeface="Zurich BT" pitchFamily="34" charset="0"/>
                        </a:rPr>
                        <a:t> </a:t>
                      </a:r>
                      <a:r>
                        <a:rPr lang="en-US" sz="1600" dirty="0" err="1">
                          <a:effectLst/>
                          <a:latin typeface="Zurich BT" pitchFamily="34" charset="0"/>
                        </a:rPr>
                        <a:t>theo</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3"/>
                  </a:ext>
                </a:extLst>
              </a:tr>
              <a:tr h="520257">
                <a:tc>
                  <a:txBody>
                    <a:bodyPr/>
                    <a:lstStyle/>
                    <a:p>
                      <a:pPr>
                        <a:lnSpc>
                          <a:spcPct val="115000"/>
                        </a:lnSpc>
                        <a:spcBef>
                          <a:spcPts val="200"/>
                        </a:spcBef>
                        <a:spcAft>
                          <a:spcPts val="200"/>
                        </a:spcAft>
                        <a:tabLst>
                          <a:tab pos="228600" algn="l"/>
                        </a:tabLst>
                      </a:pPr>
                      <a:r>
                        <a:rPr lang="vi-VN" sz="1400" b="1" dirty="0">
                          <a:effectLst/>
                          <a:latin typeface="Zurich BT" pitchFamily="34" charset="0"/>
                        </a:rPr>
                        <a:t>Lựa chọn duyệt đối tượng</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err="1">
                          <a:effectLst/>
                          <a:latin typeface="Zurich BT" pitchFamily="34" charset="0"/>
                        </a:rPr>
                        <a:t>Lựa</a:t>
                      </a:r>
                      <a:r>
                        <a:rPr lang="en-US" sz="1600" baseline="0" dirty="0">
                          <a:effectLst/>
                          <a:latin typeface="Zurich BT" pitchFamily="34" charset="0"/>
                        </a:rPr>
                        <a:t> </a:t>
                      </a:r>
                      <a:r>
                        <a:rPr lang="en-US" sz="1600" baseline="0" dirty="0" err="1">
                          <a:effectLst/>
                          <a:latin typeface="Zurich BT" pitchFamily="34" charset="0"/>
                        </a:rPr>
                        <a:t>chọn</a:t>
                      </a:r>
                      <a:r>
                        <a:rPr lang="en-US" sz="1600" baseline="0" dirty="0">
                          <a:effectLst/>
                          <a:latin typeface="Zurich BT" pitchFamily="34" charset="0"/>
                        </a:rPr>
                        <a:t> </a:t>
                      </a:r>
                      <a:r>
                        <a:rPr lang="en-US" sz="1600" baseline="0" dirty="0" err="1">
                          <a:effectLst/>
                          <a:latin typeface="Zurich BT" pitchFamily="34" charset="0"/>
                        </a:rPr>
                        <a:t>loại</a:t>
                      </a:r>
                      <a:r>
                        <a:rPr lang="en-US" sz="1600" baseline="0" dirty="0">
                          <a:effectLst/>
                          <a:latin typeface="Zurich BT" pitchFamily="34" charset="0"/>
                        </a:rPr>
                        <a:t> </a:t>
                      </a:r>
                      <a:r>
                        <a:rPr lang="en-US" sz="1600" baseline="0" dirty="0" err="1">
                          <a:effectLst/>
                          <a:latin typeface="Zurich BT" pitchFamily="34" charset="0"/>
                        </a:rPr>
                        <a:t>đối</a:t>
                      </a:r>
                      <a:r>
                        <a:rPr lang="en-US" sz="1600" baseline="0" dirty="0">
                          <a:effectLst/>
                          <a:latin typeface="Zurich BT" pitchFamily="34" charset="0"/>
                        </a:rPr>
                        <a:t> </a:t>
                      </a:r>
                      <a:r>
                        <a:rPr lang="en-US" sz="1600" baseline="0" dirty="0" err="1">
                          <a:effectLst/>
                          <a:latin typeface="Zurich BT" pitchFamily="34" charset="0"/>
                        </a:rPr>
                        <a:t>tượng</a:t>
                      </a:r>
                      <a:r>
                        <a:rPr lang="en-US" sz="1600" baseline="0" dirty="0">
                          <a:effectLst/>
                          <a:latin typeface="Zurich BT" pitchFamily="34" charset="0"/>
                        </a:rPr>
                        <a:t> </a:t>
                      </a:r>
                      <a:r>
                        <a:rPr lang="en-US" sz="1600" baseline="0" dirty="0" err="1">
                          <a:effectLst/>
                          <a:latin typeface="Zurich BT" pitchFamily="34" charset="0"/>
                        </a:rPr>
                        <a:t>tìm</a:t>
                      </a:r>
                      <a:r>
                        <a:rPr lang="en-US" sz="1600" baseline="0" dirty="0">
                          <a:effectLst/>
                          <a:latin typeface="Zurich BT" pitchFamily="34" charset="0"/>
                        </a:rPr>
                        <a:t> </a:t>
                      </a:r>
                      <a:r>
                        <a:rPr lang="en-US" sz="1600" baseline="0" dirty="0" err="1">
                          <a:effectLst/>
                          <a:latin typeface="Zurich BT" pitchFamily="34" charset="0"/>
                        </a:rPr>
                        <a:t>kiếm</a:t>
                      </a:r>
                      <a:endParaRPr lang="en-US" sz="1600" baseline="0" dirty="0">
                        <a:effectLst/>
                        <a:latin typeface="Zurich BT"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45843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Quan</a:t>
            </a:r>
            <a:r>
              <a:rPr lang="en-US" dirty="0"/>
              <a:t> </a:t>
            </a:r>
            <a:r>
              <a:rPr lang="en-US" dirty="0" err="1"/>
              <a:t>sát</a:t>
            </a:r>
            <a:r>
              <a:rPr lang="en-US" dirty="0"/>
              <a:t> </a:t>
            </a:r>
            <a:r>
              <a:rPr lang="en-US" dirty="0" err="1"/>
              <a:t>màn</a:t>
            </a:r>
            <a:r>
              <a:rPr lang="en-US" dirty="0"/>
              <a:t> </a:t>
            </a:r>
            <a:r>
              <a:rPr lang="en-US" dirty="0" err="1"/>
              <a:t>hình</a:t>
            </a:r>
            <a:endParaRPr lang="en-US" dirty="0"/>
          </a:p>
        </p:txBody>
      </p:sp>
      <p:sp>
        <p:nvSpPr>
          <p:cNvPr id="3" name="Content Placeholder 2"/>
          <p:cNvSpPr>
            <a:spLocks noGrp="1"/>
          </p:cNvSpPr>
          <p:nvPr>
            <p:ph idx="1"/>
          </p:nvPr>
        </p:nvSpPr>
        <p:spPr/>
        <p:txBody>
          <a:bodyPr/>
          <a:lstStyle/>
          <a:p>
            <a:r>
              <a:rPr lang="en-US" b="1" dirty="0"/>
              <a:t>Excel</a:t>
            </a:r>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93157785"/>
              </p:ext>
            </p:extLst>
          </p:nvPr>
        </p:nvGraphicFramePr>
        <p:xfrm>
          <a:off x="164387" y="1461731"/>
          <a:ext cx="8219325" cy="3146710"/>
        </p:xfrm>
        <a:graphic>
          <a:graphicData uri="http://schemas.openxmlformats.org/drawingml/2006/table">
            <a:tbl>
              <a:tblPr firstRow="1" firstCol="1" bandRow="1">
                <a:tableStyleId>{2D5ABB26-0587-4C30-8999-92F81FD0307C}</a:tableStyleId>
              </a:tblPr>
              <a:tblGrid>
                <a:gridCol w="2359565">
                  <a:extLst>
                    <a:ext uri="{9D8B030D-6E8A-4147-A177-3AD203B41FA5}">
                      <a16:colId xmlns:a16="http://schemas.microsoft.com/office/drawing/2014/main" val="20000"/>
                    </a:ext>
                  </a:extLst>
                </a:gridCol>
                <a:gridCol w="5859760">
                  <a:extLst>
                    <a:ext uri="{9D8B030D-6E8A-4147-A177-3AD203B41FA5}">
                      <a16:colId xmlns:a16="http://schemas.microsoft.com/office/drawing/2014/main" val="20001"/>
                    </a:ext>
                  </a:extLst>
                </a:gridCol>
              </a:tblGrid>
              <a:tr h="319445">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Hộp</a:t>
                      </a:r>
                      <a:r>
                        <a:rPr lang="en-US" sz="1400" b="1" dirty="0">
                          <a:effectLst/>
                          <a:latin typeface="Zurich BT" pitchFamily="34" charset="0"/>
                        </a:rPr>
                        <a:t> </a:t>
                      </a:r>
                      <a:r>
                        <a:rPr lang="en-US" sz="1400" b="1" dirty="0" err="1">
                          <a:effectLst/>
                          <a:latin typeface="Zurich BT" pitchFamily="34" charset="0"/>
                        </a:rPr>
                        <a:t>tên</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err="1">
                          <a:effectLst/>
                          <a:latin typeface="Zurich BT" pitchFamily="34" charset="0"/>
                        </a:rPr>
                        <a:t>Quan</a:t>
                      </a:r>
                      <a:r>
                        <a:rPr lang="en-US" sz="1600" dirty="0">
                          <a:effectLst/>
                          <a:latin typeface="Zurich BT" pitchFamily="34" charset="0"/>
                        </a:rPr>
                        <a:t> </a:t>
                      </a:r>
                      <a:r>
                        <a:rPr lang="en-US" sz="1600" dirty="0" err="1">
                          <a:effectLst/>
                          <a:latin typeface="Zurich BT" pitchFamily="34" charset="0"/>
                        </a:rPr>
                        <a:t>sát</a:t>
                      </a:r>
                      <a:r>
                        <a:rPr lang="en-US" sz="1600" dirty="0">
                          <a:effectLst/>
                          <a:latin typeface="Zurich BT" pitchFamily="34" charset="0"/>
                        </a:rPr>
                        <a:t> </a:t>
                      </a:r>
                      <a:r>
                        <a:rPr lang="en-US" sz="1600" dirty="0" err="1">
                          <a:effectLst/>
                          <a:latin typeface="Zurich BT" pitchFamily="34" charset="0"/>
                        </a:rPr>
                        <a:t>hộp</a:t>
                      </a:r>
                      <a:r>
                        <a:rPr lang="en-US" sz="1600" dirty="0">
                          <a:effectLst/>
                          <a:latin typeface="Zurich BT" pitchFamily="34" charset="0"/>
                        </a:rPr>
                        <a:t> </a:t>
                      </a:r>
                      <a:r>
                        <a:rPr lang="en-US" sz="1600" dirty="0" err="1">
                          <a:effectLst/>
                          <a:latin typeface="Zurich BT" pitchFamily="34" charset="0"/>
                        </a:rPr>
                        <a:t>tên</a:t>
                      </a:r>
                      <a:r>
                        <a:rPr lang="en-US" sz="1600" dirty="0">
                          <a:effectLst/>
                          <a:latin typeface="Zurich BT" pitchFamily="34" charset="0"/>
                        </a:rPr>
                        <a:t> </a:t>
                      </a:r>
                      <a:r>
                        <a:rPr lang="en-US" sz="1600" dirty="0" err="1">
                          <a:effectLst/>
                          <a:latin typeface="Zurich BT" pitchFamily="34" charset="0"/>
                        </a:rPr>
                        <a:t>để</a:t>
                      </a:r>
                      <a:r>
                        <a:rPr lang="en-US" sz="1600" dirty="0">
                          <a:effectLst/>
                          <a:latin typeface="Zurich BT" pitchFamily="34" charset="0"/>
                        </a:rPr>
                        <a:t> </a:t>
                      </a:r>
                      <a:r>
                        <a:rPr lang="en-US" sz="1600" dirty="0" err="1">
                          <a:effectLst/>
                          <a:latin typeface="Zurich BT" pitchFamily="34" charset="0"/>
                        </a:rPr>
                        <a:t>biết</a:t>
                      </a:r>
                      <a:r>
                        <a:rPr lang="en-US" sz="1600" dirty="0">
                          <a:effectLst/>
                          <a:latin typeface="Zurich BT" pitchFamily="34" charset="0"/>
                        </a:rPr>
                        <a:t> </a:t>
                      </a:r>
                      <a:r>
                        <a:rPr lang="en-US" sz="1600" dirty="0" err="1">
                          <a:effectLst/>
                          <a:latin typeface="Zurich BT" pitchFamily="34" charset="0"/>
                        </a:rPr>
                        <a:t>địa</a:t>
                      </a:r>
                      <a:r>
                        <a:rPr lang="en-US" sz="1600" dirty="0">
                          <a:effectLst/>
                          <a:latin typeface="Zurich BT" pitchFamily="34" charset="0"/>
                        </a:rPr>
                        <a:t> </a:t>
                      </a:r>
                      <a:r>
                        <a:rPr lang="en-US" sz="1600" dirty="0" err="1">
                          <a:effectLst/>
                          <a:latin typeface="Zurich BT" pitchFamily="34" charset="0"/>
                        </a:rPr>
                        <a:t>chỉ</a:t>
                      </a:r>
                      <a:r>
                        <a:rPr lang="en-US" sz="1600" dirty="0">
                          <a:effectLst/>
                          <a:latin typeface="Zurich BT" pitchFamily="34" charset="0"/>
                        </a:rPr>
                        <a:t> </a:t>
                      </a:r>
                      <a:r>
                        <a:rPr lang="en-US" sz="1600" dirty="0" err="1">
                          <a:effectLst/>
                          <a:latin typeface="Zurich BT" pitchFamily="34" charset="0"/>
                        </a:rPr>
                        <a:t>của</a:t>
                      </a:r>
                      <a:r>
                        <a:rPr lang="en-US" sz="1600" dirty="0">
                          <a:effectLst/>
                          <a:latin typeface="Zurich BT" pitchFamily="34" charset="0"/>
                        </a:rPr>
                        <a:t> ô </a:t>
                      </a:r>
                      <a:r>
                        <a:rPr lang="en-US" sz="1600" dirty="0" err="1">
                          <a:effectLst/>
                          <a:latin typeface="Zurich BT" pitchFamily="34" charset="0"/>
                        </a:rPr>
                        <a:t>đang</a:t>
                      </a:r>
                      <a:r>
                        <a:rPr lang="en-US" sz="1600" dirty="0">
                          <a:effectLst/>
                          <a:latin typeface="Zurich BT" pitchFamily="34" charset="0"/>
                        </a:rPr>
                        <a:t> </a:t>
                      </a:r>
                      <a:r>
                        <a:rPr lang="en-US" sz="1600" dirty="0" err="1">
                          <a:effectLst/>
                          <a:latin typeface="Zurich BT" pitchFamily="34" charset="0"/>
                        </a:rPr>
                        <a:t>hoạt</a:t>
                      </a:r>
                      <a:r>
                        <a:rPr lang="en-US" sz="1600" dirty="0">
                          <a:effectLst/>
                          <a:latin typeface="Zurich BT" pitchFamily="34" charset="0"/>
                        </a:rPr>
                        <a:t> </a:t>
                      </a:r>
                      <a:r>
                        <a:rPr lang="en-US" sz="1600" dirty="0" err="1">
                          <a:effectLst/>
                          <a:latin typeface="Zurich BT" pitchFamily="34" charset="0"/>
                        </a:rPr>
                        <a:t>động</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0"/>
                  </a:ext>
                </a:extLst>
              </a:tr>
              <a:tr h="473202">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Chèn</a:t>
                      </a:r>
                      <a:r>
                        <a:rPr lang="en-US" sz="1400" b="1" dirty="0">
                          <a:effectLst/>
                          <a:latin typeface="Zurich BT" pitchFamily="34" charset="0"/>
                        </a:rPr>
                        <a:t> </a:t>
                      </a:r>
                      <a:r>
                        <a:rPr lang="en-US" sz="1400" b="1" dirty="0" err="1">
                          <a:effectLst/>
                          <a:latin typeface="Zurich BT" pitchFamily="34" charset="0"/>
                        </a:rPr>
                        <a:t>hàm</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Mở một hộp thoại cho phép bạn chọn và chèn hàm đã được xây dựng sẵn.</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1"/>
                  </a:ext>
                </a:extLst>
              </a:tr>
              <a:tr h="323850">
                <a:tc>
                  <a:txBody>
                    <a:bodyPr/>
                    <a:lstStyle/>
                    <a:p>
                      <a:pPr>
                        <a:lnSpc>
                          <a:spcPct val="115000"/>
                        </a:lnSpc>
                        <a:spcBef>
                          <a:spcPts val="200"/>
                        </a:spcBef>
                        <a:spcAft>
                          <a:spcPts val="200"/>
                        </a:spcAft>
                        <a:tabLst>
                          <a:tab pos="228600" algn="l"/>
                        </a:tabLst>
                      </a:pPr>
                      <a:r>
                        <a:rPr lang="en-US" sz="1400" b="1" dirty="0">
                          <a:effectLst/>
                          <a:latin typeface="Zurich BT" pitchFamily="34" charset="0"/>
                        </a:rPr>
                        <a:t>Thanh </a:t>
                      </a:r>
                      <a:r>
                        <a:rPr lang="en-US" sz="1400" b="1" dirty="0" err="1">
                          <a:effectLst/>
                          <a:latin typeface="Zurich BT" pitchFamily="34" charset="0"/>
                        </a:rPr>
                        <a:t>công</a:t>
                      </a:r>
                      <a:r>
                        <a:rPr lang="en-US" sz="1400" b="1" dirty="0">
                          <a:effectLst/>
                          <a:latin typeface="Zurich BT" pitchFamily="34" charset="0"/>
                        </a:rPr>
                        <a:t> </a:t>
                      </a:r>
                      <a:r>
                        <a:rPr lang="en-US" sz="1400" b="1" dirty="0" err="1">
                          <a:effectLst/>
                          <a:latin typeface="Zurich BT" pitchFamily="34" charset="0"/>
                        </a:rPr>
                        <a:t>thức</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err="1">
                          <a:effectLst/>
                          <a:latin typeface="Zurich BT" pitchFamily="34" charset="0"/>
                        </a:rPr>
                        <a:t>Xem</a:t>
                      </a:r>
                      <a:r>
                        <a:rPr lang="en-US" sz="1600" dirty="0">
                          <a:effectLst/>
                          <a:latin typeface="Zurich BT" pitchFamily="34" charset="0"/>
                        </a:rPr>
                        <a:t> </a:t>
                      </a:r>
                      <a:r>
                        <a:rPr lang="en-US" sz="1600" dirty="0" err="1">
                          <a:effectLst/>
                          <a:latin typeface="Zurich BT" pitchFamily="34" charset="0"/>
                        </a:rPr>
                        <a:t>nội</a:t>
                      </a:r>
                      <a:r>
                        <a:rPr lang="en-US" sz="1600" dirty="0">
                          <a:effectLst/>
                          <a:latin typeface="Zurich BT" pitchFamily="34" charset="0"/>
                        </a:rPr>
                        <a:t> dung </a:t>
                      </a:r>
                      <a:r>
                        <a:rPr lang="en-US" sz="1600" dirty="0" err="1">
                          <a:effectLst/>
                          <a:latin typeface="Zurich BT" pitchFamily="34" charset="0"/>
                        </a:rPr>
                        <a:t>của</a:t>
                      </a:r>
                      <a:r>
                        <a:rPr lang="en-US" sz="1600" dirty="0">
                          <a:effectLst/>
                          <a:latin typeface="Zurich BT" pitchFamily="34" charset="0"/>
                        </a:rPr>
                        <a:t> ô </a:t>
                      </a:r>
                      <a:r>
                        <a:rPr lang="en-US" sz="1600" dirty="0" err="1">
                          <a:effectLst/>
                          <a:latin typeface="Zurich BT" pitchFamily="34" charset="0"/>
                        </a:rPr>
                        <a:t>đang</a:t>
                      </a:r>
                      <a:r>
                        <a:rPr lang="en-US" sz="1600" dirty="0">
                          <a:effectLst/>
                          <a:latin typeface="Zurich BT" pitchFamily="34" charset="0"/>
                        </a:rPr>
                        <a:t> </a:t>
                      </a:r>
                      <a:r>
                        <a:rPr lang="en-US" sz="1600" dirty="0" err="1">
                          <a:effectLst/>
                          <a:latin typeface="Zurich BT" pitchFamily="34" charset="0"/>
                        </a:rPr>
                        <a:t>hoạt</a:t>
                      </a:r>
                      <a:r>
                        <a:rPr lang="en-US" sz="1600" dirty="0">
                          <a:effectLst/>
                          <a:latin typeface="Zurich BT" pitchFamily="34" charset="0"/>
                        </a:rPr>
                        <a:t> </a:t>
                      </a:r>
                      <a:r>
                        <a:rPr lang="en-US" sz="1600" dirty="0" err="1">
                          <a:effectLst/>
                          <a:latin typeface="Zurich BT" pitchFamily="34" charset="0"/>
                        </a:rPr>
                        <a:t>động</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2"/>
                  </a:ext>
                </a:extLst>
              </a:tr>
              <a:tr h="571500">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Tiêu</a:t>
                      </a:r>
                      <a:r>
                        <a:rPr lang="en-US" sz="1400" b="1" dirty="0">
                          <a:effectLst/>
                          <a:latin typeface="Zurich BT" pitchFamily="34" charset="0"/>
                        </a:rPr>
                        <a:t> </a:t>
                      </a:r>
                      <a:r>
                        <a:rPr lang="en-US" sz="1400" b="1" dirty="0" err="1">
                          <a:effectLst/>
                          <a:latin typeface="Zurich BT" pitchFamily="34" charset="0"/>
                        </a:rPr>
                        <a:t>đề</a:t>
                      </a:r>
                      <a:r>
                        <a:rPr lang="en-US" sz="1400" b="1" dirty="0">
                          <a:effectLst/>
                          <a:latin typeface="Zurich BT" pitchFamily="34" charset="0"/>
                        </a:rPr>
                        <a:t> </a:t>
                      </a:r>
                      <a:r>
                        <a:rPr lang="en-US" sz="1400" b="1" dirty="0" err="1">
                          <a:effectLst/>
                          <a:latin typeface="Zurich BT" pitchFamily="34" charset="0"/>
                        </a:rPr>
                        <a:t>cột</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Các ký tự tuần tự ở phía trên mỗi cột cho phép bạn xác định được các cột</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3"/>
                  </a:ext>
                </a:extLst>
              </a:tr>
              <a:tr h="473202">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Tiêu</a:t>
                      </a:r>
                      <a:r>
                        <a:rPr lang="en-US" sz="1400" b="1" dirty="0">
                          <a:effectLst/>
                          <a:latin typeface="Zurich BT" pitchFamily="34" charset="0"/>
                        </a:rPr>
                        <a:t> </a:t>
                      </a:r>
                      <a:r>
                        <a:rPr lang="en-US" sz="1400" b="1" dirty="0" err="1">
                          <a:effectLst/>
                          <a:latin typeface="Zurich BT" pitchFamily="34" charset="0"/>
                        </a:rPr>
                        <a:t>đề</a:t>
                      </a:r>
                      <a:r>
                        <a:rPr lang="en-US" sz="1400" b="1" dirty="0">
                          <a:effectLst/>
                          <a:latin typeface="Zurich BT" pitchFamily="34" charset="0"/>
                        </a:rPr>
                        <a:t> </a:t>
                      </a:r>
                      <a:r>
                        <a:rPr lang="en-US" sz="1400" b="1" dirty="0" err="1">
                          <a:effectLst/>
                          <a:latin typeface="Zurich BT" pitchFamily="34" charset="0"/>
                        </a:rPr>
                        <a:t>dòng</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Số tuần tự nằm bên trái mỗi dòng cho phép bạn xác định được các dòng.</a:t>
                      </a:r>
                    </a:p>
                  </a:txBody>
                  <a:tcPr marL="68580" marR="68580" marT="0" marB="0" anchor="ctr"/>
                </a:tc>
                <a:extLst>
                  <a:ext uri="{0D108BD9-81ED-4DB2-BD59-A6C34878D82A}">
                    <a16:rowId xmlns:a16="http://schemas.microsoft.com/office/drawing/2014/main" val="10004"/>
                  </a:ext>
                </a:extLst>
              </a:tr>
              <a:tr h="298359">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Nút</a:t>
                      </a:r>
                      <a:r>
                        <a:rPr lang="en-US" sz="1400" b="1" dirty="0">
                          <a:effectLst/>
                          <a:latin typeface="Zurich BT" pitchFamily="34" charset="0"/>
                        </a:rPr>
                        <a:t> </a:t>
                      </a:r>
                      <a:r>
                        <a:rPr lang="en-US" sz="1400" b="1" dirty="0" err="1">
                          <a:effectLst/>
                          <a:latin typeface="Zurich BT" pitchFamily="34" charset="0"/>
                        </a:rPr>
                        <a:t>cuộn</a:t>
                      </a:r>
                      <a:r>
                        <a:rPr lang="en-US" sz="1400" b="1" dirty="0">
                          <a:effectLst/>
                          <a:latin typeface="Zurich BT" pitchFamily="34" charset="0"/>
                        </a:rPr>
                        <a:t> </a:t>
                      </a:r>
                      <a:r>
                        <a:rPr lang="en-US" sz="1400" b="1" dirty="0" err="1">
                          <a:effectLst/>
                          <a:latin typeface="Zurich BT" pitchFamily="34" charset="0"/>
                        </a:rPr>
                        <a:t>thẻ</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a:effectLst/>
                          <a:latin typeface="Zurich BT" pitchFamily="34" charset="0"/>
                        </a:rPr>
                        <a:t>Di </a:t>
                      </a:r>
                      <a:r>
                        <a:rPr lang="en-US" sz="1600" dirty="0" err="1">
                          <a:effectLst/>
                          <a:latin typeface="Zurich BT" pitchFamily="34" charset="0"/>
                        </a:rPr>
                        <a:t>chuyển</a:t>
                      </a:r>
                      <a:r>
                        <a:rPr lang="en-US" sz="1600" dirty="0">
                          <a:effectLst/>
                          <a:latin typeface="Zurich BT" pitchFamily="34" charset="0"/>
                        </a:rPr>
                        <a:t> </a:t>
                      </a:r>
                      <a:r>
                        <a:rPr lang="en-US" sz="1600" dirty="0" err="1">
                          <a:effectLst/>
                          <a:latin typeface="Zurich BT" pitchFamily="34" charset="0"/>
                        </a:rPr>
                        <a:t>giữa</a:t>
                      </a:r>
                      <a:r>
                        <a:rPr lang="en-US" sz="1600" dirty="0">
                          <a:effectLst/>
                          <a:latin typeface="Zurich BT" pitchFamily="34" charset="0"/>
                        </a:rPr>
                        <a:t> </a:t>
                      </a:r>
                      <a:r>
                        <a:rPr lang="en-US" sz="1600" dirty="0" err="1">
                          <a:effectLst/>
                          <a:latin typeface="Zurich BT" pitchFamily="34" charset="0"/>
                        </a:rPr>
                        <a:t>các</a:t>
                      </a:r>
                      <a:r>
                        <a:rPr lang="en-US" sz="1600" dirty="0">
                          <a:effectLst/>
                          <a:latin typeface="Zurich BT" pitchFamily="34" charset="0"/>
                        </a:rPr>
                        <a:t> </a:t>
                      </a:r>
                      <a:r>
                        <a:rPr lang="en-US" sz="1600" dirty="0" err="1">
                          <a:effectLst/>
                          <a:latin typeface="Zurich BT" pitchFamily="34" charset="0"/>
                        </a:rPr>
                        <a:t>thẻ</a:t>
                      </a:r>
                      <a:r>
                        <a:rPr lang="en-US" sz="1600" dirty="0">
                          <a:effectLst/>
                          <a:latin typeface="Zurich BT" pitchFamily="34" charset="0"/>
                        </a:rPr>
                        <a:t> </a:t>
                      </a:r>
                      <a:r>
                        <a:rPr lang="en-US" sz="1600" dirty="0" err="1">
                          <a:effectLst/>
                          <a:latin typeface="Zurich BT" pitchFamily="34" charset="0"/>
                        </a:rPr>
                        <a:t>trang</a:t>
                      </a:r>
                      <a:r>
                        <a:rPr lang="en-US" sz="1600" dirty="0">
                          <a:effectLst/>
                          <a:latin typeface="Zurich BT" pitchFamily="34" charset="0"/>
                        </a:rPr>
                        <a:t> </a:t>
                      </a:r>
                      <a:r>
                        <a:rPr lang="en-US" sz="1600" dirty="0" err="1">
                          <a:effectLst/>
                          <a:latin typeface="Zurich BT" pitchFamily="34" charset="0"/>
                        </a:rPr>
                        <a:t>tính</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5"/>
                  </a:ext>
                </a:extLst>
              </a:tr>
              <a:tr h="511892">
                <a:tc>
                  <a:txBody>
                    <a:bodyPr/>
                    <a:lstStyle/>
                    <a:p>
                      <a:pPr>
                        <a:lnSpc>
                          <a:spcPct val="115000"/>
                        </a:lnSpc>
                        <a:spcBef>
                          <a:spcPts val="200"/>
                        </a:spcBef>
                        <a:spcAft>
                          <a:spcPts val="200"/>
                        </a:spcAft>
                        <a:tabLst>
                          <a:tab pos="228600" algn="l"/>
                        </a:tabLst>
                      </a:pPr>
                      <a:r>
                        <a:rPr lang="en-US" sz="1400" b="1" dirty="0">
                          <a:effectLst/>
                          <a:latin typeface="Zurich BT" pitchFamily="34" charset="0"/>
                        </a:rPr>
                        <a:t>Thanh chia </a:t>
                      </a:r>
                      <a:r>
                        <a:rPr lang="en-US" sz="1400" b="1" dirty="0" err="1">
                          <a:effectLst/>
                          <a:latin typeface="Zurich BT" pitchFamily="34" charset="0"/>
                        </a:rPr>
                        <a:t>theo</a:t>
                      </a:r>
                      <a:r>
                        <a:rPr lang="en-US" sz="1400" b="1" dirty="0">
                          <a:effectLst/>
                          <a:latin typeface="Zurich BT" pitchFamily="34" charset="0"/>
                        </a:rPr>
                        <a:t> </a:t>
                      </a:r>
                      <a:r>
                        <a:rPr lang="en-US" sz="1400" b="1" dirty="0" err="1">
                          <a:effectLst/>
                          <a:latin typeface="Zurich BT" pitchFamily="34" charset="0"/>
                        </a:rPr>
                        <a:t>chiều</a:t>
                      </a:r>
                      <a:r>
                        <a:rPr lang="en-US" sz="1400" b="1" dirty="0">
                          <a:effectLst/>
                          <a:latin typeface="Zurich BT" pitchFamily="34" charset="0"/>
                        </a:rPr>
                        <a:t> </a:t>
                      </a:r>
                      <a:r>
                        <a:rPr lang="en-US" sz="1400" b="1" dirty="0" err="1">
                          <a:effectLst/>
                          <a:latin typeface="Zurich BT" pitchFamily="34" charset="0"/>
                        </a:rPr>
                        <a:t>dọc</a:t>
                      </a:r>
                      <a:r>
                        <a:rPr lang="en-US" sz="1400" b="1" dirty="0">
                          <a:effectLst/>
                          <a:latin typeface="Zurich BT" pitchFamily="34" charset="0"/>
                        </a:rPr>
                        <a:t> </a:t>
                      </a:r>
                      <a:r>
                        <a:rPr lang="en-US" sz="1400" b="1" dirty="0" err="1">
                          <a:effectLst/>
                          <a:latin typeface="Zurich BT" pitchFamily="34" charset="0"/>
                        </a:rPr>
                        <a:t>và</a:t>
                      </a:r>
                      <a:r>
                        <a:rPr lang="en-US" sz="1400" b="1" dirty="0">
                          <a:effectLst/>
                          <a:latin typeface="Zurich BT" pitchFamily="34" charset="0"/>
                        </a:rPr>
                        <a:t> </a:t>
                      </a:r>
                      <a:r>
                        <a:rPr lang="en-US" sz="1400" b="1" dirty="0" err="1">
                          <a:effectLst/>
                          <a:latin typeface="Zurich BT" pitchFamily="34" charset="0"/>
                        </a:rPr>
                        <a:t>ngang</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Chia cửa sổ trang tính thành hai khung hoặc nhiều hơn</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443908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Quan</a:t>
            </a:r>
            <a:r>
              <a:rPr lang="en-US" dirty="0"/>
              <a:t> </a:t>
            </a:r>
            <a:r>
              <a:rPr lang="en-US" dirty="0" err="1"/>
              <a:t>sát</a:t>
            </a:r>
            <a:r>
              <a:rPr lang="en-US" dirty="0"/>
              <a:t> </a:t>
            </a:r>
            <a:r>
              <a:rPr lang="en-US" dirty="0" err="1"/>
              <a:t>màn</a:t>
            </a:r>
            <a:r>
              <a:rPr lang="en-US" dirty="0"/>
              <a:t> </a:t>
            </a:r>
            <a:r>
              <a:rPr lang="en-US" dirty="0" err="1"/>
              <a:t>hình</a:t>
            </a:r>
            <a:endParaRPr lang="en-US" dirty="0"/>
          </a:p>
        </p:txBody>
      </p:sp>
      <p:sp>
        <p:nvSpPr>
          <p:cNvPr id="3" name="Content Placeholder 2"/>
          <p:cNvSpPr>
            <a:spLocks noGrp="1"/>
          </p:cNvSpPr>
          <p:nvPr>
            <p:ph idx="1"/>
          </p:nvPr>
        </p:nvSpPr>
        <p:spPr/>
        <p:txBody>
          <a:bodyPr/>
          <a:lstStyle/>
          <a:p>
            <a:r>
              <a:rPr lang="en-US" b="1" dirty="0"/>
              <a:t>PowerPoint</a:t>
            </a:r>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41083644"/>
              </p:ext>
            </p:extLst>
          </p:nvPr>
        </p:nvGraphicFramePr>
        <p:xfrm>
          <a:off x="113016" y="1487114"/>
          <a:ext cx="8280971" cy="3099096"/>
        </p:xfrm>
        <a:graphic>
          <a:graphicData uri="http://schemas.openxmlformats.org/drawingml/2006/table">
            <a:tbl>
              <a:tblPr firstRow="1" firstCol="1" bandRow="1">
                <a:tableStyleId>{2D5ABB26-0587-4C30-8999-92F81FD0307C}</a:tableStyleId>
              </a:tblPr>
              <a:tblGrid>
                <a:gridCol w="1884668">
                  <a:extLst>
                    <a:ext uri="{9D8B030D-6E8A-4147-A177-3AD203B41FA5}">
                      <a16:colId xmlns:a16="http://schemas.microsoft.com/office/drawing/2014/main" val="20000"/>
                    </a:ext>
                  </a:extLst>
                </a:gridCol>
                <a:gridCol w="6396303">
                  <a:extLst>
                    <a:ext uri="{9D8B030D-6E8A-4147-A177-3AD203B41FA5}">
                      <a16:colId xmlns:a16="http://schemas.microsoft.com/office/drawing/2014/main" val="20001"/>
                    </a:ext>
                  </a:extLst>
                </a:gridCol>
              </a:tblGrid>
              <a:tr h="547169">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Thẻ</a:t>
                      </a:r>
                      <a:r>
                        <a:rPr lang="en-US" sz="1400" b="1" dirty="0">
                          <a:effectLst/>
                          <a:latin typeface="Zurich BT" pitchFamily="34" charset="0"/>
                        </a:rPr>
                        <a:t> Slide</a:t>
                      </a:r>
                    </a:p>
                    <a:p>
                      <a:pPr>
                        <a:lnSpc>
                          <a:spcPct val="115000"/>
                        </a:lnSpc>
                        <a:spcBef>
                          <a:spcPts val="200"/>
                        </a:spcBef>
                        <a:spcAft>
                          <a:spcPts val="200"/>
                        </a:spcAft>
                        <a:tabLst>
                          <a:tab pos="228600" algn="l"/>
                        </a:tabLst>
                      </a:pPr>
                      <a:endParaRPr lang="en-US" sz="1400" b="1" dirty="0">
                        <a:effectLst/>
                        <a:latin typeface="Zurich BT" pitchFamily="34" charset="0"/>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err="1">
                          <a:effectLst/>
                          <a:latin typeface="Zurich BT" pitchFamily="34" charset="0"/>
                        </a:rPr>
                        <a:t>Nhanh</a:t>
                      </a:r>
                      <a:r>
                        <a:rPr lang="en-US" sz="1600" dirty="0">
                          <a:effectLst/>
                          <a:latin typeface="Zurich BT" pitchFamily="34" charset="0"/>
                        </a:rPr>
                        <a:t> </a:t>
                      </a:r>
                      <a:r>
                        <a:rPr lang="en-US" sz="1600" dirty="0" err="1">
                          <a:effectLst/>
                          <a:latin typeface="Zurich BT" pitchFamily="34" charset="0"/>
                        </a:rPr>
                        <a:t>chóng</a:t>
                      </a:r>
                      <a:r>
                        <a:rPr lang="en-US" sz="1600" dirty="0">
                          <a:effectLst/>
                          <a:latin typeface="Zurich BT" pitchFamily="34" charset="0"/>
                        </a:rPr>
                        <a:t> </a:t>
                      </a:r>
                      <a:r>
                        <a:rPr lang="en-US" sz="1600" dirty="0" err="1">
                          <a:effectLst/>
                          <a:latin typeface="Zurich BT" pitchFamily="34" charset="0"/>
                        </a:rPr>
                        <a:t>xem</a:t>
                      </a:r>
                      <a:r>
                        <a:rPr lang="en-US" sz="1600" dirty="0">
                          <a:effectLst/>
                          <a:latin typeface="Zurich BT" pitchFamily="34" charset="0"/>
                        </a:rPr>
                        <a:t> </a:t>
                      </a:r>
                      <a:r>
                        <a:rPr lang="en-US" sz="1600" dirty="0" err="1">
                          <a:effectLst/>
                          <a:latin typeface="Zurich BT" pitchFamily="34" charset="0"/>
                        </a:rPr>
                        <a:t>nội</a:t>
                      </a:r>
                      <a:r>
                        <a:rPr lang="en-US" sz="1600" dirty="0">
                          <a:effectLst/>
                          <a:latin typeface="Zurich BT" pitchFamily="34" charset="0"/>
                        </a:rPr>
                        <a:t> dung </a:t>
                      </a:r>
                      <a:r>
                        <a:rPr lang="en-US" sz="1600" dirty="0" err="1">
                          <a:effectLst/>
                          <a:latin typeface="Zurich BT" pitchFamily="34" charset="0"/>
                        </a:rPr>
                        <a:t>của</a:t>
                      </a:r>
                      <a:r>
                        <a:rPr lang="en-US" sz="1600" dirty="0">
                          <a:effectLst/>
                          <a:latin typeface="Zurich BT" pitchFamily="34" charset="0"/>
                        </a:rPr>
                        <a:t> </a:t>
                      </a:r>
                      <a:r>
                        <a:rPr lang="en-US" sz="1600" dirty="0" err="1">
                          <a:effectLst/>
                          <a:latin typeface="Zurich BT" pitchFamily="34" charset="0"/>
                        </a:rPr>
                        <a:t>các</a:t>
                      </a:r>
                      <a:r>
                        <a:rPr lang="en-US" sz="1600" dirty="0">
                          <a:effectLst/>
                          <a:latin typeface="Zurich BT" pitchFamily="34" charset="0"/>
                        </a:rPr>
                        <a:t> slide </a:t>
                      </a:r>
                      <a:r>
                        <a:rPr lang="en-US" sz="1600" dirty="0" err="1">
                          <a:effectLst/>
                          <a:latin typeface="Zurich BT" pitchFamily="34" charset="0"/>
                        </a:rPr>
                        <a:t>hoặc</a:t>
                      </a:r>
                      <a:r>
                        <a:rPr lang="en-US" sz="1600" dirty="0">
                          <a:effectLst/>
                          <a:latin typeface="Zurich BT" pitchFamily="34" charset="0"/>
                        </a:rPr>
                        <a:t> </a:t>
                      </a:r>
                      <a:r>
                        <a:rPr lang="en-US" sz="1600" dirty="0" err="1">
                          <a:effectLst/>
                          <a:latin typeface="Zurich BT" pitchFamily="34" charset="0"/>
                        </a:rPr>
                        <a:t>dòng</a:t>
                      </a:r>
                      <a:r>
                        <a:rPr lang="en-US" sz="1600" dirty="0">
                          <a:effectLst/>
                          <a:latin typeface="Zurich BT" pitchFamily="34" charset="0"/>
                        </a:rPr>
                        <a:t> </a:t>
                      </a:r>
                      <a:r>
                        <a:rPr lang="en-US" sz="1600" dirty="0" err="1">
                          <a:effectLst/>
                          <a:latin typeface="Zurich BT" pitchFamily="34" charset="0"/>
                        </a:rPr>
                        <a:t>các</a:t>
                      </a:r>
                      <a:r>
                        <a:rPr lang="en-US" sz="1600" dirty="0">
                          <a:effectLst/>
                          <a:latin typeface="Zurich BT" pitchFamily="34" charset="0"/>
                        </a:rPr>
                        <a:t> slide </a:t>
                      </a:r>
                      <a:r>
                        <a:rPr lang="en-US" sz="1600" dirty="0" err="1">
                          <a:effectLst/>
                          <a:latin typeface="Zurich BT" pitchFamily="34" charset="0"/>
                        </a:rPr>
                        <a:t>trong</a:t>
                      </a:r>
                      <a:r>
                        <a:rPr lang="en-US" sz="1600" dirty="0">
                          <a:effectLst/>
                          <a:latin typeface="Zurich BT" pitchFamily="34" charset="0"/>
                        </a:rPr>
                        <a:t> </a:t>
                      </a:r>
                      <a:r>
                        <a:rPr lang="en-US" sz="1600" dirty="0" err="1">
                          <a:effectLst/>
                          <a:latin typeface="Zurich BT" pitchFamily="34" charset="0"/>
                        </a:rPr>
                        <a:t>bản</a:t>
                      </a:r>
                      <a:r>
                        <a:rPr lang="en-US" sz="1600" dirty="0">
                          <a:effectLst/>
                          <a:latin typeface="Zurich BT" pitchFamily="34" charset="0"/>
                        </a:rPr>
                        <a:t> </a:t>
                      </a:r>
                      <a:r>
                        <a:rPr lang="en-US" sz="1600" dirty="0" err="1">
                          <a:effectLst/>
                          <a:latin typeface="Zurich BT" pitchFamily="34" charset="0"/>
                        </a:rPr>
                        <a:t>trình</a:t>
                      </a:r>
                      <a:r>
                        <a:rPr lang="en-US" sz="1600" dirty="0">
                          <a:effectLst/>
                          <a:latin typeface="Zurich BT" pitchFamily="34" charset="0"/>
                        </a:rPr>
                        <a:t> </a:t>
                      </a:r>
                      <a:r>
                        <a:rPr lang="en-US" sz="1600" dirty="0" err="1">
                          <a:effectLst/>
                          <a:latin typeface="Zurich BT" pitchFamily="34" charset="0"/>
                        </a:rPr>
                        <a:t>chiếu</a:t>
                      </a:r>
                      <a:r>
                        <a:rPr lang="en-US" sz="1600" dirty="0">
                          <a:effectLst/>
                          <a:latin typeface="Zurich BT" pitchFamily="34" charset="0"/>
                        </a:rPr>
                        <a:t>, di </a:t>
                      </a:r>
                      <a:r>
                        <a:rPr lang="en-US" sz="1600" dirty="0" err="1">
                          <a:effectLst/>
                          <a:latin typeface="Zurich BT" pitchFamily="34" charset="0"/>
                        </a:rPr>
                        <a:t>chuyển</a:t>
                      </a:r>
                      <a:r>
                        <a:rPr lang="en-US" sz="1600" dirty="0">
                          <a:effectLst/>
                          <a:latin typeface="Zurich BT" pitchFamily="34" charset="0"/>
                        </a:rPr>
                        <a:t> </a:t>
                      </a:r>
                      <a:r>
                        <a:rPr lang="en-US" sz="1600" dirty="0" err="1">
                          <a:effectLst/>
                          <a:latin typeface="Zurich BT" pitchFamily="34" charset="0"/>
                        </a:rPr>
                        <a:t>nhanh</a:t>
                      </a:r>
                      <a:r>
                        <a:rPr lang="en-US" sz="1600" dirty="0">
                          <a:effectLst/>
                          <a:latin typeface="Zurich BT" pitchFamily="34" charset="0"/>
                        </a:rPr>
                        <a:t> </a:t>
                      </a:r>
                      <a:r>
                        <a:rPr lang="en-US" sz="1600" dirty="0" err="1">
                          <a:effectLst/>
                          <a:latin typeface="Zurich BT" pitchFamily="34" charset="0"/>
                        </a:rPr>
                        <a:t>đến</a:t>
                      </a:r>
                      <a:r>
                        <a:rPr lang="en-US" sz="1600" dirty="0">
                          <a:effectLst/>
                          <a:latin typeface="Zurich BT" pitchFamily="34" charset="0"/>
                        </a:rPr>
                        <a:t> </a:t>
                      </a:r>
                      <a:r>
                        <a:rPr lang="en-US" sz="1600" dirty="0" err="1">
                          <a:effectLst/>
                          <a:latin typeface="Zurich BT" pitchFamily="34" charset="0"/>
                        </a:rPr>
                        <a:t>một</a:t>
                      </a:r>
                      <a:r>
                        <a:rPr lang="en-US" sz="1600" dirty="0">
                          <a:effectLst/>
                          <a:latin typeface="Zurich BT" pitchFamily="34" charset="0"/>
                        </a:rPr>
                        <a:t> slide </a:t>
                      </a:r>
                      <a:r>
                        <a:rPr lang="en-US" sz="1600" dirty="0" err="1">
                          <a:effectLst/>
                          <a:latin typeface="Zurich BT" pitchFamily="34" charset="0"/>
                        </a:rPr>
                        <a:t>cụ</a:t>
                      </a:r>
                      <a:r>
                        <a:rPr lang="en-US" sz="1600" dirty="0">
                          <a:effectLst/>
                          <a:latin typeface="Zurich BT" pitchFamily="34" charset="0"/>
                        </a:rPr>
                        <a:t> </a:t>
                      </a:r>
                      <a:r>
                        <a:rPr lang="en-US" sz="1600" dirty="0" err="1">
                          <a:effectLst/>
                          <a:latin typeface="Zurich BT" pitchFamily="34" charset="0"/>
                        </a:rPr>
                        <a:t>thể</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0"/>
                  </a:ext>
                </a:extLst>
              </a:tr>
              <a:tr h="554805">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Thẻ</a:t>
                      </a:r>
                      <a:r>
                        <a:rPr lang="en-US" sz="1400" b="1" dirty="0">
                          <a:effectLst/>
                          <a:latin typeface="Zurich BT" pitchFamily="34" charset="0"/>
                        </a:rPr>
                        <a:t> Outline</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Hiển thị phác thảo văn bản trên các slide hoặc là một phương pháp nhập tất cả văn bản trên slide một cách nhanh chóng</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1"/>
                  </a:ext>
                </a:extLst>
              </a:tr>
              <a:tr h="575352">
                <a:tc>
                  <a:txBody>
                    <a:bodyPr/>
                    <a:lstStyle/>
                    <a:p>
                      <a:pPr>
                        <a:lnSpc>
                          <a:spcPct val="115000"/>
                        </a:lnSpc>
                        <a:spcBef>
                          <a:spcPts val="200"/>
                        </a:spcBef>
                        <a:spcAft>
                          <a:spcPts val="200"/>
                        </a:spcAft>
                        <a:tabLst>
                          <a:tab pos="228600" algn="l"/>
                        </a:tabLst>
                      </a:pPr>
                      <a:r>
                        <a:rPr lang="en-US" sz="1400" b="1" dirty="0">
                          <a:effectLst/>
                          <a:latin typeface="Zurich BT" pitchFamily="34" charset="0"/>
                        </a:rPr>
                        <a:t>Placeholder</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Hộp có viền</a:t>
                      </a:r>
                      <a:r>
                        <a:rPr lang="vi-VN" sz="1600" baseline="0" dirty="0">
                          <a:effectLst/>
                          <a:latin typeface="Zurich BT" pitchFamily="34" charset="0"/>
                        </a:rPr>
                        <a:t> đứt đoạn</a:t>
                      </a:r>
                      <a:r>
                        <a:rPr lang="vi-VN" sz="1600" dirty="0">
                          <a:effectLst/>
                          <a:latin typeface="Zurich BT" pitchFamily="34" charset="0"/>
                        </a:rPr>
                        <a:t> nằm trên các slide để gợi ý loại nội dung bạn có thể chèn vào trong các vùng diện tích khác nhau của slide</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2"/>
                  </a:ext>
                </a:extLst>
              </a:tr>
              <a:tr h="709803">
                <a:tc>
                  <a:txBody>
                    <a:bodyPr/>
                    <a:lstStyle/>
                    <a:p>
                      <a:pPr>
                        <a:lnSpc>
                          <a:spcPct val="115000"/>
                        </a:lnSpc>
                        <a:spcBef>
                          <a:spcPts val="200"/>
                        </a:spcBef>
                        <a:spcAft>
                          <a:spcPts val="200"/>
                        </a:spcAft>
                        <a:tabLst>
                          <a:tab pos="228600" algn="l"/>
                        </a:tabLst>
                      </a:pPr>
                      <a:r>
                        <a:rPr lang="en-US" sz="1400" b="1" dirty="0">
                          <a:effectLst/>
                          <a:latin typeface="Zurich BT" pitchFamily="34" charset="0"/>
                        </a:rPr>
                        <a:t>Thanh </a:t>
                      </a:r>
                      <a:r>
                        <a:rPr lang="en-US" sz="1400" b="1" dirty="0" err="1">
                          <a:effectLst/>
                          <a:latin typeface="Zurich BT" pitchFamily="34" charset="0"/>
                        </a:rPr>
                        <a:t>ngăn</a:t>
                      </a:r>
                      <a:r>
                        <a:rPr lang="en-US" sz="1400" b="1" dirty="0">
                          <a:effectLst/>
                          <a:latin typeface="Zurich BT" pitchFamily="34" charset="0"/>
                        </a:rPr>
                        <a:t> </a:t>
                      </a:r>
                      <a:r>
                        <a:rPr lang="en-US" sz="1400" b="1" dirty="0" err="1">
                          <a:effectLst/>
                          <a:latin typeface="Zurich BT" pitchFamily="34" charset="0"/>
                        </a:rPr>
                        <a:t>cách</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Kéo thanh này để tăng hoặc giảm kích thước của thẻ phác thảo hoặc thẻ slide, hay cũng có thể dùng để tăng hoặc giảm kích thước của khung slide hoặc khung ghi chú</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3"/>
                  </a:ext>
                </a:extLst>
              </a:tr>
              <a:tr h="277517">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Khung</a:t>
                      </a:r>
                      <a:r>
                        <a:rPr lang="en-US" sz="1400" b="1" dirty="0">
                          <a:effectLst/>
                          <a:latin typeface="Zurich BT" pitchFamily="34" charset="0"/>
                        </a:rPr>
                        <a:t> </a:t>
                      </a:r>
                      <a:r>
                        <a:rPr lang="en-US" sz="1400" b="1" dirty="0" err="1">
                          <a:effectLst/>
                          <a:latin typeface="Zurich BT" pitchFamily="34" charset="0"/>
                        </a:rPr>
                        <a:t>ghi</a:t>
                      </a:r>
                      <a:r>
                        <a:rPr lang="en-US" sz="1400" b="1" dirty="0">
                          <a:effectLst/>
                          <a:latin typeface="Zurich BT" pitchFamily="34" charset="0"/>
                        </a:rPr>
                        <a:t> </a:t>
                      </a:r>
                      <a:r>
                        <a:rPr lang="en-US" sz="1400" b="1" dirty="0" err="1">
                          <a:effectLst/>
                          <a:latin typeface="Zurich BT" pitchFamily="34" charset="0"/>
                        </a:rPr>
                        <a:t>chú</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err="1">
                          <a:effectLst/>
                          <a:latin typeface="Zurich BT" pitchFamily="34" charset="0"/>
                        </a:rPr>
                        <a:t>Nhập</a:t>
                      </a:r>
                      <a:r>
                        <a:rPr lang="en-US" sz="1600" baseline="0" dirty="0">
                          <a:effectLst/>
                          <a:latin typeface="Zurich BT" pitchFamily="34" charset="0"/>
                        </a:rPr>
                        <a:t> </a:t>
                      </a:r>
                      <a:r>
                        <a:rPr lang="en-US" sz="1600" baseline="0" dirty="0" err="1">
                          <a:effectLst/>
                          <a:latin typeface="Zurich BT" pitchFamily="34" charset="0"/>
                        </a:rPr>
                        <a:t>phần</a:t>
                      </a:r>
                      <a:r>
                        <a:rPr lang="en-US" sz="1600" baseline="0" dirty="0">
                          <a:effectLst/>
                          <a:latin typeface="Zurich BT" pitchFamily="34" charset="0"/>
                        </a:rPr>
                        <a:t> </a:t>
                      </a:r>
                      <a:r>
                        <a:rPr lang="en-US" sz="1600" baseline="0" dirty="0" err="1">
                          <a:effectLst/>
                          <a:latin typeface="Zurich BT" pitchFamily="34" charset="0"/>
                        </a:rPr>
                        <a:t>ghi</a:t>
                      </a:r>
                      <a:r>
                        <a:rPr lang="en-US" sz="1600" baseline="0" dirty="0">
                          <a:effectLst/>
                          <a:latin typeface="Zurich BT" pitchFamily="34" charset="0"/>
                        </a:rPr>
                        <a:t> </a:t>
                      </a:r>
                      <a:r>
                        <a:rPr lang="en-US" sz="1600" baseline="0" dirty="0" err="1">
                          <a:effectLst/>
                          <a:latin typeface="Zurich BT" pitchFamily="34" charset="0"/>
                        </a:rPr>
                        <a:t>chú</a:t>
                      </a:r>
                      <a:r>
                        <a:rPr lang="en-US" sz="1600" baseline="0" dirty="0">
                          <a:effectLst/>
                          <a:latin typeface="Zurich BT" pitchFamily="34" charset="0"/>
                        </a:rPr>
                        <a:t> </a:t>
                      </a:r>
                      <a:r>
                        <a:rPr lang="en-US" sz="1600" baseline="0" dirty="0" err="1">
                          <a:effectLst/>
                          <a:latin typeface="Zurich BT" pitchFamily="34" charset="0"/>
                        </a:rPr>
                        <a:t>cho</a:t>
                      </a:r>
                      <a:r>
                        <a:rPr lang="en-US" sz="1600" baseline="0" dirty="0">
                          <a:effectLst/>
                          <a:latin typeface="Zurich BT" pitchFamily="34" charset="0"/>
                        </a:rPr>
                        <a:t> slide</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4"/>
                  </a:ext>
                </a:extLst>
              </a:tr>
              <a:tr h="277517">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Khung</a:t>
                      </a:r>
                      <a:r>
                        <a:rPr lang="en-US" sz="1400" b="1" dirty="0">
                          <a:effectLst/>
                          <a:latin typeface="Zurich BT" pitchFamily="34" charset="0"/>
                        </a:rPr>
                        <a:t> slide</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err="1">
                          <a:effectLst/>
                          <a:latin typeface="Zurich BT" pitchFamily="34" charset="0"/>
                        </a:rPr>
                        <a:t>Nhập</a:t>
                      </a:r>
                      <a:r>
                        <a:rPr lang="en-US" sz="1600" baseline="0" dirty="0">
                          <a:effectLst/>
                          <a:latin typeface="Zurich BT" pitchFamily="34" charset="0"/>
                        </a:rPr>
                        <a:t> </a:t>
                      </a:r>
                      <a:r>
                        <a:rPr lang="en-US" sz="1600" baseline="0" dirty="0" err="1">
                          <a:effectLst/>
                          <a:latin typeface="Zurich BT" pitchFamily="34" charset="0"/>
                        </a:rPr>
                        <a:t>và</a:t>
                      </a:r>
                      <a:r>
                        <a:rPr lang="en-US" sz="1600" baseline="0" dirty="0">
                          <a:effectLst/>
                          <a:latin typeface="Zurich BT" pitchFamily="34" charset="0"/>
                        </a:rPr>
                        <a:t> </a:t>
                      </a:r>
                      <a:r>
                        <a:rPr lang="en-US" sz="1600" baseline="0" dirty="0" err="1">
                          <a:effectLst/>
                          <a:latin typeface="Zurich BT" pitchFamily="34" charset="0"/>
                        </a:rPr>
                        <a:t>hiển</a:t>
                      </a:r>
                      <a:r>
                        <a:rPr lang="en-US" sz="1600" baseline="0" dirty="0">
                          <a:effectLst/>
                          <a:latin typeface="Zurich BT" pitchFamily="34" charset="0"/>
                        </a:rPr>
                        <a:t> </a:t>
                      </a:r>
                      <a:r>
                        <a:rPr lang="en-US" sz="1600" baseline="0" dirty="0" err="1">
                          <a:effectLst/>
                          <a:latin typeface="Zurich BT" pitchFamily="34" charset="0"/>
                        </a:rPr>
                        <a:t>thị</a:t>
                      </a:r>
                      <a:r>
                        <a:rPr lang="en-US" sz="1600" baseline="0" dirty="0">
                          <a:effectLst/>
                          <a:latin typeface="Zurich BT" pitchFamily="34" charset="0"/>
                        </a:rPr>
                        <a:t> </a:t>
                      </a:r>
                      <a:r>
                        <a:rPr lang="en-US" sz="1600" baseline="0" dirty="0" err="1">
                          <a:effectLst/>
                          <a:latin typeface="Zurich BT" pitchFamily="34" charset="0"/>
                        </a:rPr>
                        <a:t>nội</a:t>
                      </a:r>
                      <a:r>
                        <a:rPr lang="en-US" sz="1600" baseline="0" dirty="0">
                          <a:effectLst/>
                          <a:latin typeface="Zurich BT" pitchFamily="34" charset="0"/>
                        </a:rPr>
                        <a:t> dung </a:t>
                      </a:r>
                      <a:r>
                        <a:rPr lang="en-US" sz="1600" baseline="0" dirty="0" err="1">
                          <a:effectLst/>
                          <a:latin typeface="Zurich BT" pitchFamily="34" charset="0"/>
                        </a:rPr>
                        <a:t>của</a:t>
                      </a:r>
                      <a:r>
                        <a:rPr lang="en-US" sz="1600" baseline="0" dirty="0">
                          <a:effectLst/>
                          <a:latin typeface="Zurich BT" pitchFamily="34" charset="0"/>
                        </a:rPr>
                        <a:t> slide</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37980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Quan</a:t>
            </a:r>
            <a:r>
              <a:rPr lang="en-US" dirty="0"/>
              <a:t> </a:t>
            </a:r>
            <a:r>
              <a:rPr lang="en-US" dirty="0" err="1"/>
              <a:t>sát</a:t>
            </a:r>
            <a:r>
              <a:rPr lang="en-US" dirty="0"/>
              <a:t> </a:t>
            </a:r>
            <a:r>
              <a:rPr lang="en-US" dirty="0" err="1"/>
              <a:t>màn</a:t>
            </a:r>
            <a:r>
              <a:rPr lang="en-US" dirty="0"/>
              <a:t> </a:t>
            </a:r>
            <a:r>
              <a:rPr lang="en-US" dirty="0" err="1"/>
              <a:t>hình</a:t>
            </a:r>
            <a:endParaRPr lang="en-US" dirty="0"/>
          </a:p>
        </p:txBody>
      </p:sp>
      <p:sp>
        <p:nvSpPr>
          <p:cNvPr id="3" name="Content Placeholder 2"/>
          <p:cNvSpPr>
            <a:spLocks noGrp="1"/>
          </p:cNvSpPr>
          <p:nvPr>
            <p:ph idx="1"/>
          </p:nvPr>
        </p:nvSpPr>
        <p:spPr/>
        <p:txBody>
          <a:bodyPr/>
          <a:lstStyle/>
          <a:p>
            <a:r>
              <a:rPr lang="en-US" b="1" dirty="0"/>
              <a:t>Access</a:t>
            </a:r>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26314273"/>
              </p:ext>
            </p:extLst>
          </p:nvPr>
        </p:nvGraphicFramePr>
        <p:xfrm>
          <a:off x="123290" y="1465922"/>
          <a:ext cx="8209052" cy="2230865"/>
        </p:xfrm>
        <a:graphic>
          <a:graphicData uri="http://schemas.openxmlformats.org/drawingml/2006/table">
            <a:tbl>
              <a:tblPr firstRow="1" firstCol="1" bandRow="1">
                <a:tableStyleId>{2D5ABB26-0587-4C30-8999-92F81FD0307C}</a:tableStyleId>
              </a:tblPr>
              <a:tblGrid>
                <a:gridCol w="1885863">
                  <a:extLst>
                    <a:ext uri="{9D8B030D-6E8A-4147-A177-3AD203B41FA5}">
                      <a16:colId xmlns:a16="http://schemas.microsoft.com/office/drawing/2014/main" val="20000"/>
                    </a:ext>
                  </a:extLst>
                </a:gridCol>
                <a:gridCol w="6323189">
                  <a:extLst>
                    <a:ext uri="{9D8B030D-6E8A-4147-A177-3AD203B41FA5}">
                      <a16:colId xmlns:a16="http://schemas.microsoft.com/office/drawing/2014/main" val="20001"/>
                    </a:ext>
                  </a:extLst>
                </a:gridCol>
              </a:tblGrid>
              <a:tr h="578635">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Vùng</a:t>
                      </a:r>
                      <a:r>
                        <a:rPr lang="en-US" sz="1400" b="1" dirty="0">
                          <a:effectLst/>
                          <a:latin typeface="Zurich BT" pitchFamily="34" charset="0"/>
                        </a:rPr>
                        <a:t> </a:t>
                      </a:r>
                      <a:r>
                        <a:rPr lang="en-US" sz="1400" b="1" dirty="0" err="1">
                          <a:effectLst/>
                          <a:latin typeface="Zurich BT" pitchFamily="34" charset="0"/>
                        </a:rPr>
                        <a:t>diện</a:t>
                      </a:r>
                      <a:r>
                        <a:rPr lang="en-US" sz="1400" b="1" dirty="0">
                          <a:effectLst/>
                          <a:latin typeface="Zurich BT" pitchFamily="34" charset="0"/>
                        </a:rPr>
                        <a:t> </a:t>
                      </a:r>
                      <a:r>
                        <a:rPr lang="en-US" sz="1400" b="1" dirty="0" err="1">
                          <a:effectLst/>
                          <a:latin typeface="Zurich BT" pitchFamily="34" charset="0"/>
                        </a:rPr>
                        <a:t>tích</a:t>
                      </a:r>
                      <a:r>
                        <a:rPr lang="en-US" sz="1400" b="1" dirty="0">
                          <a:effectLst/>
                          <a:latin typeface="Zurich BT" pitchFamily="34" charset="0"/>
                        </a:rPr>
                        <a:t> </a:t>
                      </a:r>
                      <a:r>
                        <a:rPr lang="en-US" sz="1400" b="1" dirty="0" err="1">
                          <a:effectLst/>
                          <a:latin typeface="Zurich BT" pitchFamily="34" charset="0"/>
                        </a:rPr>
                        <a:t>làm</a:t>
                      </a:r>
                      <a:r>
                        <a:rPr lang="en-US" sz="1400" b="1" dirty="0">
                          <a:effectLst/>
                          <a:latin typeface="Zurich BT" pitchFamily="34" charset="0"/>
                        </a:rPr>
                        <a:t> </a:t>
                      </a:r>
                      <a:r>
                        <a:rPr lang="en-US" sz="1400" b="1" dirty="0" err="1">
                          <a:effectLst/>
                          <a:latin typeface="Zurich BT" pitchFamily="34" charset="0"/>
                        </a:rPr>
                        <a:t>việc</a:t>
                      </a:r>
                      <a:r>
                        <a:rPr lang="en-US" sz="1400" b="1" dirty="0">
                          <a:effectLst/>
                          <a:latin typeface="Zurich BT" pitchFamily="34" charset="0"/>
                        </a:rPr>
                        <a:t> </a:t>
                      </a:r>
                      <a:r>
                        <a:rPr lang="en-US" sz="1400" b="1" dirty="0" err="1">
                          <a:effectLst/>
                          <a:latin typeface="Zurich BT" pitchFamily="34" charset="0"/>
                        </a:rPr>
                        <a:t>của</a:t>
                      </a:r>
                      <a:r>
                        <a:rPr lang="en-US" sz="1400" b="1" dirty="0">
                          <a:effectLst/>
                          <a:latin typeface="Zurich BT" pitchFamily="34" charset="0"/>
                        </a:rPr>
                        <a:t> Access</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Đối tượng đó sẽ xuất hiện trong vùng này để bạn có thể làm việc với chúng</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0"/>
                  </a:ext>
                </a:extLst>
              </a:tr>
              <a:tr h="709803">
                <a:tc>
                  <a:txBody>
                    <a:bodyPr/>
                    <a:lstStyle/>
                    <a:p>
                      <a:pPr>
                        <a:lnSpc>
                          <a:spcPct val="115000"/>
                        </a:lnSpc>
                        <a:spcBef>
                          <a:spcPts val="200"/>
                        </a:spcBef>
                        <a:spcAft>
                          <a:spcPts val="200"/>
                        </a:spcAft>
                        <a:tabLst>
                          <a:tab pos="228600" algn="l"/>
                        </a:tabLst>
                      </a:pPr>
                      <a:r>
                        <a:rPr lang="en-US" sz="1400" b="1" dirty="0">
                          <a:effectLst/>
                          <a:latin typeface="Zurich BT" pitchFamily="34" charset="0"/>
                        </a:rPr>
                        <a:t>Thanh </a:t>
                      </a:r>
                      <a:r>
                        <a:rPr lang="en-US" sz="1400" b="1" dirty="0" err="1">
                          <a:effectLst/>
                          <a:latin typeface="Zurich BT" pitchFamily="34" charset="0"/>
                        </a:rPr>
                        <a:t>ngăn</a:t>
                      </a:r>
                      <a:r>
                        <a:rPr lang="en-US" sz="1400" b="1" dirty="0">
                          <a:effectLst/>
                          <a:latin typeface="Zurich BT" pitchFamily="34" charset="0"/>
                        </a:rPr>
                        <a:t> </a:t>
                      </a:r>
                      <a:r>
                        <a:rPr lang="en-US" sz="1400" b="1" dirty="0" err="1">
                          <a:effectLst/>
                          <a:latin typeface="Zurich BT" pitchFamily="34" charset="0"/>
                        </a:rPr>
                        <a:t>cách</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Kéo thanh này để tăng hoặc giảm kích thước của khung điều hướng, hoặc tăng giảm kích thước của đối tượng bạn đang hiển thị</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1"/>
                  </a:ext>
                </a:extLst>
              </a:tr>
              <a:tr h="338161">
                <a:tc>
                  <a:txBody>
                    <a:bodyPr/>
                    <a:lstStyle/>
                    <a:p>
                      <a:pPr>
                        <a:lnSpc>
                          <a:spcPct val="115000"/>
                        </a:lnSpc>
                        <a:spcBef>
                          <a:spcPts val="200"/>
                        </a:spcBef>
                        <a:spcAft>
                          <a:spcPts val="200"/>
                        </a:spcAft>
                        <a:tabLst>
                          <a:tab pos="228600" algn="l"/>
                        </a:tabLst>
                      </a:pPr>
                      <a:r>
                        <a:rPr lang="vi-VN" sz="1400" b="1" dirty="0">
                          <a:effectLst/>
                          <a:latin typeface="Zurich BT" pitchFamily="34" charset="0"/>
                        </a:rPr>
                        <a:t>Nút điều hướng</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a:effectLst/>
                          <a:latin typeface="Zurich BT" pitchFamily="34" charset="0"/>
                        </a:rPr>
                        <a:t>Di </a:t>
                      </a:r>
                      <a:r>
                        <a:rPr lang="en-US" sz="1600" dirty="0" err="1">
                          <a:effectLst/>
                          <a:latin typeface="Zurich BT" pitchFamily="34" charset="0"/>
                        </a:rPr>
                        <a:t>chuyển</a:t>
                      </a:r>
                      <a:r>
                        <a:rPr lang="en-US" sz="1600" dirty="0">
                          <a:effectLst/>
                          <a:latin typeface="Zurich BT" pitchFamily="34" charset="0"/>
                        </a:rPr>
                        <a:t> </a:t>
                      </a:r>
                      <a:r>
                        <a:rPr lang="en-US" sz="1600" dirty="0" err="1">
                          <a:effectLst/>
                          <a:latin typeface="Zurich BT" pitchFamily="34" charset="0"/>
                        </a:rPr>
                        <a:t>giữa</a:t>
                      </a:r>
                      <a:r>
                        <a:rPr lang="en-US" sz="1600" dirty="0">
                          <a:effectLst/>
                          <a:latin typeface="Zurich BT" pitchFamily="34" charset="0"/>
                        </a:rPr>
                        <a:t> </a:t>
                      </a:r>
                      <a:r>
                        <a:rPr lang="en-US" sz="1600" dirty="0" err="1">
                          <a:effectLst/>
                          <a:latin typeface="Zurich BT" pitchFamily="34" charset="0"/>
                        </a:rPr>
                        <a:t>các</a:t>
                      </a:r>
                      <a:r>
                        <a:rPr lang="en-US" sz="1600" dirty="0">
                          <a:effectLst/>
                          <a:latin typeface="Zurich BT" pitchFamily="34" charset="0"/>
                        </a:rPr>
                        <a:t> </a:t>
                      </a:r>
                      <a:r>
                        <a:rPr lang="en-US" sz="1600" dirty="0" err="1">
                          <a:effectLst/>
                          <a:latin typeface="Zurich BT" pitchFamily="34" charset="0"/>
                        </a:rPr>
                        <a:t>bản</a:t>
                      </a:r>
                      <a:r>
                        <a:rPr lang="en-US" sz="1600" dirty="0">
                          <a:effectLst/>
                          <a:latin typeface="Zurich BT" pitchFamily="34" charset="0"/>
                        </a:rPr>
                        <a:t> </a:t>
                      </a:r>
                      <a:r>
                        <a:rPr lang="en-US" sz="1600" dirty="0" err="1">
                          <a:effectLst/>
                          <a:latin typeface="Zurich BT" pitchFamily="34" charset="0"/>
                        </a:rPr>
                        <a:t>ghi</a:t>
                      </a:r>
                      <a:r>
                        <a:rPr lang="en-US" sz="1600" dirty="0">
                          <a:effectLst/>
                          <a:latin typeface="Zurich BT" pitchFamily="34" charset="0"/>
                        </a:rPr>
                        <a:t> </a:t>
                      </a:r>
                      <a:r>
                        <a:rPr lang="en-US" sz="1600" dirty="0" err="1">
                          <a:effectLst/>
                          <a:latin typeface="Zurich BT" pitchFamily="34" charset="0"/>
                        </a:rPr>
                        <a:t>trong</a:t>
                      </a:r>
                      <a:r>
                        <a:rPr lang="en-US" sz="1600" dirty="0">
                          <a:effectLst/>
                          <a:latin typeface="Zurich BT" pitchFamily="34" charset="0"/>
                        </a:rPr>
                        <a:t> </a:t>
                      </a:r>
                      <a:r>
                        <a:rPr lang="en-US" sz="1600" dirty="0" err="1">
                          <a:effectLst/>
                          <a:latin typeface="Zurich BT" pitchFamily="34" charset="0"/>
                        </a:rPr>
                        <a:t>một</a:t>
                      </a:r>
                      <a:r>
                        <a:rPr lang="en-US" sz="1600" dirty="0">
                          <a:effectLst/>
                          <a:latin typeface="Zurich BT" pitchFamily="34" charset="0"/>
                        </a:rPr>
                        <a:t> </a:t>
                      </a:r>
                      <a:r>
                        <a:rPr lang="en-US" sz="1600" dirty="0" err="1">
                          <a:effectLst/>
                          <a:latin typeface="Zurich BT" pitchFamily="34" charset="0"/>
                        </a:rPr>
                        <a:t>bảng</a:t>
                      </a:r>
                      <a:r>
                        <a:rPr lang="en-US" sz="1600" dirty="0">
                          <a:effectLst/>
                          <a:latin typeface="Zurich BT" pitchFamily="34" charset="0"/>
                        </a:rPr>
                        <a:t> </a:t>
                      </a:r>
                      <a:r>
                        <a:rPr lang="en-US" sz="1600" dirty="0" err="1">
                          <a:effectLst/>
                          <a:latin typeface="Zurich BT" pitchFamily="34" charset="0"/>
                        </a:rPr>
                        <a:t>hoặc</a:t>
                      </a:r>
                      <a:r>
                        <a:rPr lang="en-US" sz="1600" dirty="0">
                          <a:effectLst/>
                          <a:latin typeface="Zurich BT" pitchFamily="34" charset="0"/>
                        </a:rPr>
                        <a:t> </a:t>
                      </a:r>
                      <a:r>
                        <a:rPr lang="en-US" sz="1600" dirty="0" err="1">
                          <a:effectLst/>
                          <a:latin typeface="Zurich BT" pitchFamily="34" charset="0"/>
                        </a:rPr>
                        <a:t>biểu</a:t>
                      </a:r>
                      <a:r>
                        <a:rPr lang="en-US" sz="1600" dirty="0">
                          <a:effectLst/>
                          <a:latin typeface="Zurich BT" pitchFamily="34" charset="0"/>
                        </a:rPr>
                        <a:t> </a:t>
                      </a:r>
                      <a:r>
                        <a:rPr lang="en-US" sz="1600" dirty="0" err="1">
                          <a:effectLst/>
                          <a:latin typeface="Zurich BT" pitchFamily="34" charset="0"/>
                        </a:rPr>
                        <a:t>mẫu</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2"/>
                  </a:ext>
                </a:extLst>
              </a:tr>
              <a:tr h="323850">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Bộ</a:t>
                      </a:r>
                      <a:r>
                        <a:rPr lang="en-US" sz="1400" b="1" dirty="0">
                          <a:effectLst/>
                          <a:latin typeface="Zurich BT" pitchFamily="34" charset="0"/>
                        </a:rPr>
                        <a:t> </a:t>
                      </a:r>
                      <a:r>
                        <a:rPr lang="en-US" sz="1400" b="1" dirty="0" err="1">
                          <a:effectLst/>
                          <a:latin typeface="Zurich BT" pitchFamily="34" charset="0"/>
                        </a:rPr>
                        <a:t>lọc</a:t>
                      </a:r>
                      <a:endParaRPr lang="en-US" sz="1400" b="1" dirty="0">
                        <a:effectLst/>
                        <a:latin typeface="Zurich BT" pitchFamily="34" charset="0"/>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a:effectLst/>
                          <a:latin typeface="Zurich BT" pitchFamily="34" charset="0"/>
                        </a:rPr>
                        <a:t>Cho </a:t>
                      </a:r>
                      <a:r>
                        <a:rPr lang="en-US" sz="1600" dirty="0" err="1">
                          <a:effectLst/>
                          <a:latin typeface="Zurich BT" pitchFamily="34" charset="0"/>
                        </a:rPr>
                        <a:t>phép</a:t>
                      </a:r>
                      <a:r>
                        <a:rPr lang="en-US" sz="1600" dirty="0">
                          <a:effectLst/>
                          <a:latin typeface="Zurich BT" pitchFamily="34" charset="0"/>
                        </a:rPr>
                        <a:t> </a:t>
                      </a:r>
                      <a:r>
                        <a:rPr lang="en-US" sz="1600" dirty="0" err="1">
                          <a:effectLst/>
                          <a:latin typeface="Zurich BT" pitchFamily="34" charset="0"/>
                        </a:rPr>
                        <a:t>bạn</a:t>
                      </a:r>
                      <a:r>
                        <a:rPr lang="en-US" sz="1600" dirty="0">
                          <a:effectLst/>
                          <a:latin typeface="Zurich BT" pitchFamily="34" charset="0"/>
                        </a:rPr>
                        <a:t> </a:t>
                      </a:r>
                      <a:r>
                        <a:rPr lang="en-US" sz="1600" dirty="0" err="1">
                          <a:effectLst/>
                          <a:latin typeface="Zurich BT" pitchFamily="34" charset="0"/>
                        </a:rPr>
                        <a:t>xóa</a:t>
                      </a:r>
                      <a:r>
                        <a:rPr lang="en-US" sz="1600" dirty="0">
                          <a:effectLst/>
                          <a:latin typeface="Zurich BT" pitchFamily="34" charset="0"/>
                        </a:rPr>
                        <a:t> </a:t>
                      </a:r>
                      <a:r>
                        <a:rPr lang="en-US" sz="1600" dirty="0" err="1">
                          <a:effectLst/>
                          <a:latin typeface="Zurich BT" pitchFamily="34" charset="0"/>
                        </a:rPr>
                        <a:t>hoặc</a:t>
                      </a:r>
                      <a:r>
                        <a:rPr lang="en-US" sz="1600" dirty="0">
                          <a:effectLst/>
                          <a:latin typeface="Zurich BT" pitchFamily="34" charset="0"/>
                        </a:rPr>
                        <a:t> </a:t>
                      </a:r>
                      <a:r>
                        <a:rPr lang="en-US" sz="1600" dirty="0" err="1">
                          <a:effectLst/>
                          <a:latin typeface="Zurich BT" pitchFamily="34" charset="0"/>
                        </a:rPr>
                        <a:t>áp</a:t>
                      </a:r>
                      <a:r>
                        <a:rPr lang="en-US" sz="1600" dirty="0">
                          <a:effectLst/>
                          <a:latin typeface="Zurich BT" pitchFamily="34" charset="0"/>
                        </a:rPr>
                        <a:t> </a:t>
                      </a:r>
                      <a:r>
                        <a:rPr lang="en-US" sz="1600" dirty="0" err="1">
                          <a:effectLst/>
                          <a:latin typeface="Zurich BT" pitchFamily="34" charset="0"/>
                        </a:rPr>
                        <a:t>dụng</a:t>
                      </a:r>
                      <a:r>
                        <a:rPr lang="en-US" sz="1600" dirty="0">
                          <a:effectLst/>
                          <a:latin typeface="Zurich BT" pitchFamily="34" charset="0"/>
                        </a:rPr>
                        <a:t> </a:t>
                      </a:r>
                      <a:r>
                        <a:rPr lang="en-US" sz="1600" dirty="0" err="1">
                          <a:effectLst/>
                          <a:latin typeface="Zurich BT" pitchFamily="34" charset="0"/>
                        </a:rPr>
                        <a:t>lại</a:t>
                      </a:r>
                      <a:r>
                        <a:rPr lang="en-US" sz="1600" dirty="0">
                          <a:effectLst/>
                          <a:latin typeface="Zurich BT" pitchFamily="34" charset="0"/>
                        </a:rPr>
                        <a:t> </a:t>
                      </a:r>
                      <a:r>
                        <a:rPr lang="en-US" sz="1600" dirty="0" err="1">
                          <a:effectLst/>
                          <a:latin typeface="Zurich BT" pitchFamily="34" charset="0"/>
                        </a:rPr>
                        <a:t>bộ</a:t>
                      </a:r>
                      <a:r>
                        <a:rPr lang="en-US" sz="1600" dirty="0">
                          <a:effectLst/>
                          <a:latin typeface="Zurich BT" pitchFamily="34" charset="0"/>
                        </a:rPr>
                        <a:t> </a:t>
                      </a:r>
                      <a:r>
                        <a:rPr lang="en-US" sz="1600" dirty="0" err="1">
                          <a:effectLst/>
                          <a:latin typeface="Zurich BT" pitchFamily="34" charset="0"/>
                        </a:rPr>
                        <a:t>lọc</a:t>
                      </a:r>
                      <a:r>
                        <a:rPr lang="en-US" sz="1600" dirty="0">
                          <a:effectLst/>
                          <a:latin typeface="Zurich BT" pitchFamily="34" charset="0"/>
                        </a:rPr>
                        <a:t>.</a:t>
                      </a:r>
                    </a:p>
                  </a:txBody>
                  <a:tcPr marL="68580" marR="68580" marT="0" marB="0"/>
                </a:tc>
                <a:extLst>
                  <a:ext uri="{0D108BD9-81ED-4DB2-BD59-A6C34878D82A}">
                    <a16:rowId xmlns:a16="http://schemas.microsoft.com/office/drawing/2014/main" val="10003"/>
                  </a:ext>
                </a:extLst>
              </a:tr>
              <a:tr h="236601">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Tìm</a:t>
                      </a:r>
                      <a:r>
                        <a:rPr lang="en-US" sz="1400" b="1" dirty="0">
                          <a:effectLst/>
                          <a:latin typeface="Zurich BT" pitchFamily="34" charset="0"/>
                        </a:rPr>
                        <a:t> </a:t>
                      </a:r>
                      <a:r>
                        <a:rPr lang="en-US" sz="1400" b="1" dirty="0" err="1">
                          <a:effectLst/>
                          <a:latin typeface="Zurich BT" pitchFamily="34" charset="0"/>
                        </a:rPr>
                        <a:t>kiếm</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en-US" sz="1600" dirty="0">
                          <a:effectLst/>
                          <a:latin typeface="Zurich BT" pitchFamily="34" charset="0"/>
                        </a:rPr>
                        <a:t>Cho </a:t>
                      </a:r>
                      <a:r>
                        <a:rPr lang="en-US" sz="1600" dirty="0" err="1">
                          <a:effectLst/>
                          <a:latin typeface="Zurich BT" pitchFamily="34" charset="0"/>
                        </a:rPr>
                        <a:t>phép</a:t>
                      </a:r>
                      <a:r>
                        <a:rPr lang="en-US" sz="1600" dirty="0">
                          <a:effectLst/>
                          <a:latin typeface="Zurich BT" pitchFamily="34" charset="0"/>
                        </a:rPr>
                        <a:t> </a:t>
                      </a:r>
                      <a:r>
                        <a:rPr lang="en-US" sz="1600" dirty="0" err="1">
                          <a:effectLst/>
                          <a:latin typeface="Zurich BT" pitchFamily="34" charset="0"/>
                        </a:rPr>
                        <a:t>bạn</a:t>
                      </a:r>
                      <a:r>
                        <a:rPr lang="en-US" sz="1600" dirty="0">
                          <a:effectLst/>
                          <a:latin typeface="Zurich BT" pitchFamily="34" charset="0"/>
                        </a:rPr>
                        <a:t> </a:t>
                      </a:r>
                      <a:r>
                        <a:rPr lang="en-US" sz="1600" dirty="0" err="1">
                          <a:effectLst/>
                          <a:latin typeface="Zurich BT" pitchFamily="34" charset="0"/>
                        </a:rPr>
                        <a:t>tìm</a:t>
                      </a:r>
                      <a:r>
                        <a:rPr lang="en-US" sz="1600" dirty="0">
                          <a:effectLst/>
                          <a:latin typeface="Zurich BT" pitchFamily="34" charset="0"/>
                        </a:rPr>
                        <a:t> </a:t>
                      </a:r>
                      <a:r>
                        <a:rPr lang="en-US" sz="1600" dirty="0" err="1">
                          <a:effectLst/>
                          <a:latin typeface="Zurich BT" pitchFamily="34" charset="0"/>
                        </a:rPr>
                        <a:t>kiếm</a:t>
                      </a:r>
                      <a:r>
                        <a:rPr lang="en-US" sz="1600" dirty="0">
                          <a:effectLst/>
                          <a:latin typeface="Zurich BT" pitchFamily="34" charset="0"/>
                        </a:rPr>
                        <a:t> </a:t>
                      </a:r>
                      <a:r>
                        <a:rPr lang="en-US" sz="1600" dirty="0" err="1">
                          <a:effectLst/>
                          <a:latin typeface="Zurich BT" pitchFamily="34" charset="0"/>
                        </a:rPr>
                        <a:t>các</a:t>
                      </a:r>
                      <a:r>
                        <a:rPr lang="en-US" sz="1600" dirty="0">
                          <a:effectLst/>
                          <a:latin typeface="Zurich BT" pitchFamily="34" charset="0"/>
                        </a:rPr>
                        <a:t> </a:t>
                      </a:r>
                      <a:r>
                        <a:rPr lang="en-US" sz="1600" dirty="0" err="1">
                          <a:effectLst/>
                          <a:latin typeface="Zurich BT" pitchFamily="34" charset="0"/>
                        </a:rPr>
                        <a:t>ký</a:t>
                      </a:r>
                      <a:r>
                        <a:rPr lang="en-US" sz="1600" dirty="0">
                          <a:effectLst/>
                          <a:latin typeface="Zurich BT" pitchFamily="34" charset="0"/>
                        </a:rPr>
                        <a:t> </a:t>
                      </a:r>
                      <a:r>
                        <a:rPr lang="en-US" sz="1600" dirty="0" err="1">
                          <a:effectLst/>
                          <a:latin typeface="Zurich BT" pitchFamily="34" charset="0"/>
                        </a:rPr>
                        <a:t>tự</a:t>
                      </a:r>
                      <a:r>
                        <a:rPr lang="en-US" sz="1600" dirty="0">
                          <a:effectLst/>
                          <a:latin typeface="Zurich BT" pitchFamily="34" charset="0"/>
                        </a:rPr>
                        <a:t> </a:t>
                      </a:r>
                      <a:r>
                        <a:rPr lang="en-US" sz="1600" dirty="0" err="1">
                          <a:effectLst/>
                          <a:latin typeface="Zurich BT" pitchFamily="34" charset="0"/>
                        </a:rPr>
                        <a:t>trong</a:t>
                      </a:r>
                      <a:r>
                        <a:rPr lang="en-US" sz="1600" dirty="0">
                          <a:effectLst/>
                          <a:latin typeface="Zurich BT" pitchFamily="34" charset="0"/>
                        </a:rPr>
                        <a:t> </a:t>
                      </a:r>
                      <a:r>
                        <a:rPr lang="en-US" sz="1600" dirty="0" err="1">
                          <a:effectLst/>
                          <a:latin typeface="Zurich BT" pitchFamily="34" charset="0"/>
                        </a:rPr>
                        <a:t>các</a:t>
                      </a:r>
                      <a:r>
                        <a:rPr lang="en-US" sz="1600" dirty="0">
                          <a:effectLst/>
                          <a:latin typeface="Zurich BT" pitchFamily="34" charset="0"/>
                        </a:rPr>
                        <a:t> </a:t>
                      </a:r>
                      <a:r>
                        <a:rPr lang="en-US" sz="1600" dirty="0" err="1">
                          <a:effectLst/>
                          <a:latin typeface="Zurich BT" pitchFamily="34" charset="0"/>
                        </a:rPr>
                        <a:t>dòng</a:t>
                      </a:r>
                      <a:r>
                        <a:rPr lang="en-US" sz="1600" dirty="0">
                          <a:effectLst/>
                          <a:latin typeface="Zurich BT" pitchFamily="34" charset="0"/>
                        </a:rPr>
                        <a:t> </a:t>
                      </a:r>
                      <a:r>
                        <a:rPr lang="en-US" sz="1600" dirty="0" err="1">
                          <a:effectLst/>
                          <a:latin typeface="Zurich BT" pitchFamily="34" charset="0"/>
                        </a:rPr>
                        <a:t>của</a:t>
                      </a:r>
                      <a:r>
                        <a:rPr lang="en-US" sz="1600" dirty="0">
                          <a:effectLst/>
                          <a:latin typeface="Zurich BT" pitchFamily="34" charset="0"/>
                        </a:rPr>
                        <a:t> </a:t>
                      </a:r>
                      <a:r>
                        <a:rPr lang="en-US" sz="1600" dirty="0" err="1">
                          <a:effectLst/>
                          <a:latin typeface="Zurich BT" pitchFamily="34" charset="0"/>
                        </a:rPr>
                        <a:t>bảng</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0852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pc="-150" dirty="0" err="1"/>
              <a:t>Truy</a:t>
            </a:r>
            <a:r>
              <a:rPr lang="en-US" sz="2800" spc="-150" dirty="0"/>
              <a:t> </a:t>
            </a:r>
            <a:r>
              <a:rPr lang="en-US" sz="2800" spc="-150" dirty="0" err="1"/>
              <a:t>cập</a:t>
            </a:r>
            <a:r>
              <a:rPr lang="en-US" sz="2800" spc="-150" dirty="0"/>
              <a:t> </a:t>
            </a:r>
            <a:r>
              <a:rPr lang="en-US" sz="2800" spc="-150" dirty="0" err="1"/>
              <a:t>vào</a:t>
            </a:r>
            <a:r>
              <a:rPr lang="en-US" sz="2800" spc="-150" dirty="0"/>
              <a:t> </a:t>
            </a:r>
            <a:r>
              <a:rPr lang="en-US" sz="2800" spc="-150" dirty="0" err="1"/>
              <a:t>các</a:t>
            </a:r>
            <a:r>
              <a:rPr lang="en-US" sz="2800" spc="-150" dirty="0"/>
              <a:t> </a:t>
            </a:r>
            <a:r>
              <a:rPr lang="en-US" sz="2800" spc="-150" dirty="0" err="1"/>
              <a:t>lệnh</a:t>
            </a:r>
            <a:r>
              <a:rPr lang="en-US" sz="2800" spc="-150" dirty="0"/>
              <a:t> </a:t>
            </a:r>
            <a:r>
              <a:rPr lang="en-US" sz="2800" spc="-150" dirty="0" err="1"/>
              <a:t>và</a:t>
            </a:r>
            <a:r>
              <a:rPr lang="en-US" sz="2800" spc="-150" dirty="0"/>
              <a:t> </a:t>
            </a:r>
            <a:r>
              <a:rPr lang="en-US" sz="2800" spc="-150" dirty="0" err="1"/>
              <a:t>các</a:t>
            </a:r>
            <a:r>
              <a:rPr lang="en-US" sz="2800" spc="-150" dirty="0"/>
              <a:t> </a:t>
            </a:r>
            <a:r>
              <a:rPr lang="en-US" sz="2800" spc="-150" dirty="0" err="1"/>
              <a:t>tính</a:t>
            </a:r>
            <a:r>
              <a:rPr lang="en-US" sz="2800" spc="-150" dirty="0"/>
              <a:t> </a:t>
            </a:r>
            <a:r>
              <a:rPr lang="en-US" sz="2800" spc="-150" dirty="0" err="1"/>
              <a:t>năng</a:t>
            </a:r>
            <a:endParaRPr lang="en-US" sz="2800" spc="-150" dirty="0"/>
          </a:p>
        </p:txBody>
      </p:sp>
      <p:sp>
        <p:nvSpPr>
          <p:cNvPr id="3" name="Content Placeholder 2"/>
          <p:cNvSpPr>
            <a:spLocks noGrp="1"/>
          </p:cNvSpPr>
          <p:nvPr>
            <p:ph idx="1"/>
          </p:nvPr>
        </p:nvSpPr>
        <p:spPr>
          <a:xfrm>
            <a:off x="195209" y="1008529"/>
            <a:ext cx="5710917" cy="3679645"/>
          </a:xfrm>
        </p:spPr>
        <p:txBody>
          <a:bodyPr>
            <a:normAutofit/>
          </a:bodyPr>
          <a:lstStyle/>
          <a:p>
            <a:r>
              <a:rPr lang="en-US" sz="2200" i="1" dirty="0"/>
              <a:t>ScreenTips</a:t>
            </a:r>
            <a:r>
              <a:rPr lang="en-US" sz="2200" dirty="0"/>
              <a:t> </a:t>
            </a:r>
            <a:r>
              <a:rPr lang="en-US" sz="2200" dirty="0" err="1"/>
              <a:t>chỉ</a:t>
            </a:r>
            <a:r>
              <a:rPr lang="en-US" sz="2200" dirty="0"/>
              <a:t> </a:t>
            </a:r>
            <a:r>
              <a:rPr lang="en-US" sz="2200" dirty="0" err="1"/>
              <a:t>ra</a:t>
            </a:r>
            <a:r>
              <a:rPr lang="en-US" sz="2200" dirty="0"/>
              <a:t> </a:t>
            </a:r>
            <a:r>
              <a:rPr lang="en-US" sz="2200" dirty="0" err="1"/>
              <a:t>các</a:t>
            </a:r>
            <a:r>
              <a:rPr lang="en-US" sz="2200" dirty="0"/>
              <a:t> </a:t>
            </a:r>
            <a:r>
              <a:rPr lang="en-US" sz="2200" dirty="0" err="1"/>
              <a:t>nút</a:t>
            </a:r>
            <a:r>
              <a:rPr lang="en-US" sz="2200" dirty="0"/>
              <a:t> </a:t>
            </a:r>
            <a:r>
              <a:rPr lang="en-US" sz="2200" dirty="0" err="1"/>
              <a:t>hoặc</a:t>
            </a:r>
            <a:r>
              <a:rPr lang="en-US" sz="2200" dirty="0"/>
              <a:t> </a:t>
            </a:r>
            <a:r>
              <a:rPr lang="en-US" sz="2200" dirty="0" err="1"/>
              <a:t>các</a:t>
            </a:r>
            <a:r>
              <a:rPr lang="en-US" sz="2200" dirty="0"/>
              <a:t> </a:t>
            </a:r>
            <a:r>
              <a:rPr lang="en-US" sz="2200" dirty="0" err="1"/>
              <a:t>thành</a:t>
            </a:r>
            <a:r>
              <a:rPr lang="en-US" sz="2200" dirty="0"/>
              <a:t> </a:t>
            </a:r>
            <a:r>
              <a:rPr lang="en-US" sz="2200" dirty="0" err="1"/>
              <a:t>phần</a:t>
            </a:r>
            <a:r>
              <a:rPr lang="en-US" sz="2200" dirty="0"/>
              <a:t> </a:t>
            </a:r>
            <a:r>
              <a:rPr lang="en-US" sz="2200" dirty="0" err="1"/>
              <a:t>trên</a:t>
            </a:r>
            <a:r>
              <a:rPr lang="en-US" sz="2200" dirty="0"/>
              <a:t> </a:t>
            </a:r>
            <a:r>
              <a:rPr lang="en-US" sz="2200" dirty="0" err="1"/>
              <a:t>các</a:t>
            </a:r>
            <a:r>
              <a:rPr lang="en-US" sz="2200" dirty="0"/>
              <a:t> </a:t>
            </a:r>
            <a:r>
              <a:rPr lang="en-US" sz="2200" dirty="0" err="1"/>
              <a:t>thẻ</a:t>
            </a:r>
            <a:r>
              <a:rPr lang="en-US" sz="2200" dirty="0"/>
              <a:t> </a:t>
            </a:r>
            <a:r>
              <a:rPr lang="en-US" sz="2200" dirty="0" err="1"/>
              <a:t>của</a:t>
            </a:r>
            <a:r>
              <a:rPr lang="en-US" sz="2200" dirty="0"/>
              <a:t> Ribbon </a:t>
            </a:r>
            <a:r>
              <a:rPr lang="en-US" sz="2200" dirty="0" err="1"/>
              <a:t>và</a:t>
            </a:r>
            <a:r>
              <a:rPr lang="en-US" sz="2200" dirty="0"/>
              <a:t> </a:t>
            </a:r>
            <a:r>
              <a:rPr lang="en-US" sz="2200" dirty="0" err="1"/>
              <a:t>màn</a:t>
            </a:r>
            <a:r>
              <a:rPr lang="en-US" sz="2200" dirty="0"/>
              <a:t> </a:t>
            </a:r>
            <a:r>
              <a:rPr lang="en-US" sz="2200" dirty="0" err="1"/>
              <a:t>hình</a:t>
            </a:r>
            <a:r>
              <a:rPr lang="en-US" sz="2200" dirty="0"/>
              <a:t> </a:t>
            </a:r>
          </a:p>
          <a:p>
            <a:pPr lvl="1"/>
            <a:r>
              <a:rPr lang="en-US" dirty="0" err="1"/>
              <a:t>Để</a:t>
            </a:r>
            <a:r>
              <a:rPr lang="en-US" dirty="0"/>
              <a:t> </a:t>
            </a:r>
            <a:r>
              <a:rPr lang="en-US" dirty="0" err="1"/>
              <a:t>xem</a:t>
            </a:r>
            <a:r>
              <a:rPr lang="en-US" dirty="0"/>
              <a:t> ScreenTip, </a:t>
            </a:r>
            <a:r>
              <a:rPr lang="en-US" dirty="0" err="1"/>
              <a:t>trỏ</a:t>
            </a:r>
            <a:r>
              <a:rPr lang="en-US" dirty="0"/>
              <a:t> </a:t>
            </a:r>
            <a:r>
              <a:rPr lang="en-US" dirty="0" err="1"/>
              <a:t>chuột</a:t>
            </a:r>
            <a:r>
              <a:rPr lang="en-US" dirty="0"/>
              <a:t> </a:t>
            </a:r>
            <a:r>
              <a:rPr lang="en-US" dirty="0" err="1"/>
              <a:t>lên</a:t>
            </a:r>
            <a:r>
              <a:rPr lang="en-US" dirty="0"/>
              <a:t> </a:t>
            </a:r>
            <a:r>
              <a:rPr lang="en-US" dirty="0" err="1"/>
              <a:t>một</a:t>
            </a:r>
            <a:r>
              <a:rPr lang="en-US" dirty="0"/>
              <a:t> </a:t>
            </a:r>
            <a:r>
              <a:rPr lang="en-US" dirty="0" err="1"/>
              <a:t>mục</a:t>
            </a:r>
            <a:r>
              <a:rPr lang="en-US" dirty="0"/>
              <a:t> </a:t>
            </a:r>
            <a:r>
              <a:rPr lang="en-US" dirty="0" err="1"/>
              <a:t>nào</a:t>
            </a:r>
            <a:r>
              <a:rPr lang="en-US" dirty="0"/>
              <a:t> </a:t>
            </a:r>
            <a:r>
              <a:rPr lang="en-US" dirty="0" err="1"/>
              <a:t>đó</a:t>
            </a:r>
            <a:endParaRPr lang="en-US" dirty="0"/>
          </a:p>
          <a:p>
            <a:r>
              <a:rPr lang="vi-VN" sz="2200" dirty="0"/>
              <a:t>Số lượng các thành phần được hiện thị trong vùng này có thể được cấu hình để hiển thị hoặc được ẩn đi</a:t>
            </a:r>
            <a:endParaRPr lang="en-US" sz="2200" dirty="0"/>
          </a:p>
          <a:p>
            <a:r>
              <a:rPr lang="en-US" sz="2200" dirty="0" err="1"/>
              <a:t>Để</a:t>
            </a:r>
            <a:r>
              <a:rPr lang="en-US" sz="2200" dirty="0"/>
              <a:t> </a:t>
            </a:r>
            <a:r>
              <a:rPr lang="en-US" sz="2200" dirty="0" err="1"/>
              <a:t>cấu</a:t>
            </a:r>
            <a:r>
              <a:rPr lang="en-US" sz="2200" dirty="0"/>
              <a:t> </a:t>
            </a:r>
            <a:r>
              <a:rPr lang="en-US" sz="2200" dirty="0" err="1"/>
              <a:t>hình</a:t>
            </a:r>
            <a:r>
              <a:rPr lang="en-US" sz="2200" dirty="0"/>
              <a:t> </a:t>
            </a:r>
            <a:r>
              <a:rPr lang="en-US" sz="2200" dirty="0" err="1"/>
              <a:t>các</a:t>
            </a:r>
            <a:r>
              <a:rPr lang="en-US" sz="2200" dirty="0"/>
              <a:t> </a:t>
            </a:r>
            <a:r>
              <a:rPr lang="en-US" sz="2200" dirty="0" err="1"/>
              <a:t>thành</a:t>
            </a:r>
            <a:r>
              <a:rPr lang="en-US" sz="2200" dirty="0"/>
              <a:t> </a:t>
            </a:r>
            <a:r>
              <a:rPr lang="en-US" sz="2200" dirty="0" err="1"/>
              <a:t>phần</a:t>
            </a:r>
            <a:r>
              <a:rPr lang="en-US" sz="2200" dirty="0"/>
              <a:t>, </a:t>
            </a:r>
            <a:r>
              <a:rPr lang="en-US" sz="2200" dirty="0" err="1"/>
              <a:t>nhấp</a:t>
            </a:r>
            <a:r>
              <a:rPr lang="en-US" sz="2200" dirty="0"/>
              <a:t> </a:t>
            </a:r>
            <a:r>
              <a:rPr lang="en-US" sz="2200" dirty="0" err="1"/>
              <a:t>chuột</a:t>
            </a:r>
            <a:r>
              <a:rPr lang="en-US" sz="2200" dirty="0"/>
              <a:t> </a:t>
            </a:r>
            <a:r>
              <a:rPr lang="en-US" sz="2200" dirty="0" err="1"/>
              <a:t>vào</a:t>
            </a:r>
            <a:r>
              <a:rPr lang="en-US" sz="2200" dirty="0"/>
              <a:t> </a:t>
            </a:r>
            <a:r>
              <a:rPr lang="en-US" sz="2200" dirty="0" err="1"/>
              <a:t>thẻ</a:t>
            </a:r>
            <a:r>
              <a:rPr lang="en-US" sz="2200" dirty="0"/>
              <a:t> </a:t>
            </a:r>
            <a:r>
              <a:rPr lang="en-US" sz="2200" b="1" dirty="0"/>
              <a:t>File</a:t>
            </a:r>
            <a:r>
              <a:rPr lang="en-US" sz="2200" dirty="0"/>
              <a:t> </a:t>
            </a:r>
            <a:r>
              <a:rPr lang="en-US" sz="2200" dirty="0" err="1"/>
              <a:t>và</a:t>
            </a:r>
            <a:r>
              <a:rPr lang="en-US" sz="2200" dirty="0"/>
              <a:t> </a:t>
            </a:r>
            <a:r>
              <a:rPr lang="en-US" sz="2200" dirty="0" err="1"/>
              <a:t>chọn</a:t>
            </a:r>
            <a:r>
              <a:rPr lang="en-US" sz="2200" dirty="0"/>
              <a:t> </a:t>
            </a:r>
            <a:r>
              <a:rPr lang="en-US" sz="2200" b="1" dirty="0"/>
              <a:t>Options</a:t>
            </a:r>
            <a:endParaRPr lang="en-US" sz="220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15</a:t>
            </a:fld>
            <a:endParaRPr lang="en-US" dirty="0"/>
          </a:p>
        </p:txBody>
      </p:sp>
      <p:pic>
        <p:nvPicPr>
          <p:cNvPr id="6" name="Picture 5" descr="C:\Users\swong\Documents\Manuals\IC3 GS4\7314 IC3 GS4\Screens\L7\l7-008.png"/>
          <p:cNvPicPr/>
          <p:nvPr/>
        </p:nvPicPr>
        <p:blipFill>
          <a:blip r:embed="rId3">
            <a:extLst>
              <a:ext uri="{28A0092B-C50C-407E-A947-70E740481C1C}">
                <a14:useLocalDpi xmlns:a14="http://schemas.microsoft.com/office/drawing/2010/main" val="0"/>
              </a:ext>
            </a:extLst>
          </a:blip>
          <a:srcRect/>
          <a:stretch>
            <a:fillRect/>
          </a:stretch>
        </p:blipFill>
        <p:spPr bwMode="auto">
          <a:xfrm>
            <a:off x="5812073" y="1360261"/>
            <a:ext cx="2745235" cy="1198124"/>
          </a:xfrm>
          <a:prstGeom prst="rect">
            <a:avLst/>
          </a:prstGeom>
          <a:noFill/>
          <a:ln>
            <a:noFill/>
          </a:ln>
        </p:spPr>
      </p:pic>
      <p:pic>
        <p:nvPicPr>
          <p:cNvPr id="7" name="Picture 6" descr="C:\Users\swong\Documents\Manuals\IC3 GS4\7314 IC3 GS4\Screens\L7\l7-007.png"/>
          <p:cNvPicPr/>
          <p:nvPr/>
        </p:nvPicPr>
        <p:blipFill>
          <a:blip r:embed="rId4">
            <a:extLst>
              <a:ext uri="{28A0092B-C50C-407E-A947-70E740481C1C}">
                <a14:useLocalDpi xmlns:a14="http://schemas.microsoft.com/office/drawing/2010/main" val="0"/>
              </a:ext>
            </a:extLst>
          </a:blip>
          <a:srcRect/>
          <a:stretch>
            <a:fillRect/>
          </a:stretch>
        </p:blipFill>
        <p:spPr bwMode="auto">
          <a:xfrm>
            <a:off x="5719606" y="2884108"/>
            <a:ext cx="2837702" cy="1259199"/>
          </a:xfrm>
          <a:prstGeom prst="rect">
            <a:avLst/>
          </a:prstGeom>
          <a:noFill/>
          <a:ln>
            <a:noFill/>
          </a:ln>
        </p:spPr>
      </p:pic>
    </p:spTree>
    <p:extLst>
      <p:ext uri="{BB962C8B-B14F-4D97-AF65-F5344CB8AC3E}">
        <p14:creationId xmlns:p14="http://schemas.microsoft.com/office/powerpoint/2010/main" val="3574631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r>
              <a:rPr lang="en-US" sz="2800" spc="-150" dirty="0" err="1"/>
              <a:t>Truy</a:t>
            </a:r>
            <a:r>
              <a:rPr lang="en-US" sz="2800" spc="-150" dirty="0"/>
              <a:t> </a:t>
            </a:r>
            <a:r>
              <a:rPr lang="en-US" sz="2800" spc="-150" dirty="0" err="1"/>
              <a:t>cập</a:t>
            </a:r>
            <a:r>
              <a:rPr lang="en-US" sz="2800" spc="-150" dirty="0"/>
              <a:t> </a:t>
            </a:r>
            <a:r>
              <a:rPr lang="en-US" sz="2800" spc="-150" dirty="0" err="1"/>
              <a:t>vào</a:t>
            </a:r>
            <a:r>
              <a:rPr lang="en-US" sz="2800" spc="-150" dirty="0"/>
              <a:t> </a:t>
            </a:r>
            <a:r>
              <a:rPr lang="en-US" sz="2800" spc="-150" dirty="0" err="1"/>
              <a:t>các</a:t>
            </a:r>
            <a:r>
              <a:rPr lang="en-US" sz="2800" spc="-150" dirty="0"/>
              <a:t> </a:t>
            </a:r>
            <a:r>
              <a:rPr lang="en-US" sz="2800" spc="-150" dirty="0" err="1"/>
              <a:t>lệnh</a:t>
            </a:r>
            <a:r>
              <a:rPr lang="en-US" sz="2800" spc="-150" dirty="0"/>
              <a:t> </a:t>
            </a:r>
            <a:r>
              <a:rPr lang="en-US" sz="2800" spc="-150" dirty="0" err="1"/>
              <a:t>và</a:t>
            </a:r>
            <a:r>
              <a:rPr lang="en-US" sz="2800" spc="-150" dirty="0"/>
              <a:t> </a:t>
            </a:r>
            <a:r>
              <a:rPr lang="en-US" sz="2800" spc="-150" dirty="0" err="1"/>
              <a:t>các</a:t>
            </a:r>
            <a:r>
              <a:rPr lang="en-US" sz="2800" spc="-150" dirty="0"/>
              <a:t> </a:t>
            </a:r>
            <a:r>
              <a:rPr lang="en-US" sz="2800" spc="-150" dirty="0" err="1"/>
              <a:t>tính</a:t>
            </a:r>
            <a:r>
              <a:rPr lang="en-US" sz="2800" spc="-150" dirty="0"/>
              <a:t> </a:t>
            </a:r>
            <a:r>
              <a:rPr lang="en-US" sz="2800" spc="-150" dirty="0" err="1"/>
              <a:t>năng</a:t>
            </a:r>
            <a:endParaRPr lang="en-US" sz="2800" spc="-150" dirty="0"/>
          </a:p>
        </p:txBody>
      </p:sp>
      <p:sp>
        <p:nvSpPr>
          <p:cNvPr id="3" name="Content Placeholder 2"/>
          <p:cNvSpPr>
            <a:spLocks noGrp="1"/>
          </p:cNvSpPr>
          <p:nvPr>
            <p:ph idx="1"/>
          </p:nvPr>
        </p:nvSpPr>
        <p:spPr>
          <a:xfrm>
            <a:off x="92468" y="877420"/>
            <a:ext cx="8445358" cy="3892473"/>
          </a:xfrm>
        </p:spPr>
        <p:txBody>
          <a:bodyPr>
            <a:normAutofit fontScale="85000" lnSpcReduction="20000"/>
          </a:bodyPr>
          <a:lstStyle/>
          <a:p>
            <a:pPr>
              <a:spcBef>
                <a:spcPts val="600"/>
              </a:spcBef>
            </a:pPr>
            <a:r>
              <a:rPr lang="en-US" b="1" spc="-50" dirty="0" err="1"/>
              <a:t>Sử</a:t>
            </a:r>
            <a:r>
              <a:rPr lang="en-US" b="1" spc="-50" dirty="0"/>
              <a:t> </a:t>
            </a:r>
            <a:r>
              <a:rPr lang="en-US" b="1" spc="-50" dirty="0" err="1"/>
              <a:t>dụng</a:t>
            </a:r>
            <a:r>
              <a:rPr lang="en-US" b="1" spc="-50" dirty="0"/>
              <a:t> </a:t>
            </a:r>
            <a:r>
              <a:rPr lang="en-US" b="1" spc="-50" dirty="0" err="1"/>
              <a:t>thanh</a:t>
            </a:r>
            <a:r>
              <a:rPr lang="en-US" b="1" spc="-50" dirty="0"/>
              <a:t> </a:t>
            </a:r>
            <a:r>
              <a:rPr lang="en-US" b="1" spc="-50" dirty="0" err="1"/>
              <a:t>công</a:t>
            </a:r>
            <a:r>
              <a:rPr lang="en-US" b="1" spc="-50" dirty="0"/>
              <a:t> </a:t>
            </a:r>
            <a:r>
              <a:rPr lang="en-US" b="1" spc="-50" dirty="0" err="1"/>
              <a:t>cụ</a:t>
            </a:r>
            <a:r>
              <a:rPr lang="en-US" b="1" spc="-50" dirty="0"/>
              <a:t> </a:t>
            </a:r>
            <a:r>
              <a:rPr lang="en-US" b="1" spc="-50" dirty="0" err="1"/>
              <a:t>truy</a:t>
            </a:r>
            <a:r>
              <a:rPr lang="en-US" b="1" spc="-50" dirty="0"/>
              <a:t> </a:t>
            </a:r>
            <a:r>
              <a:rPr lang="en-US" b="1" spc="-50" dirty="0" err="1"/>
              <a:t>xuất</a:t>
            </a:r>
            <a:r>
              <a:rPr lang="en-US" b="1" spc="-50" dirty="0"/>
              <a:t> </a:t>
            </a:r>
            <a:r>
              <a:rPr lang="en-US" b="1" spc="-50" dirty="0" err="1"/>
              <a:t>nhanh</a:t>
            </a:r>
            <a:endParaRPr lang="en-US" b="1" spc="-50" dirty="0"/>
          </a:p>
          <a:p>
            <a:pPr lvl="1">
              <a:spcBef>
                <a:spcPts val="600"/>
              </a:spcBef>
            </a:pPr>
            <a:r>
              <a:rPr lang="en-US" spc="-50" dirty="0" err="1"/>
              <a:t>Để</a:t>
            </a:r>
            <a:r>
              <a:rPr lang="en-US" spc="-50" dirty="0"/>
              <a:t> </a:t>
            </a:r>
            <a:r>
              <a:rPr lang="en-US" spc="-50" dirty="0" err="1"/>
              <a:t>cấu</a:t>
            </a:r>
            <a:r>
              <a:rPr lang="en-US" spc="-50" dirty="0"/>
              <a:t> </a:t>
            </a:r>
            <a:r>
              <a:rPr lang="en-US" spc="-50" dirty="0" err="1"/>
              <a:t>hình</a:t>
            </a:r>
            <a:r>
              <a:rPr lang="en-US" spc="-50" dirty="0"/>
              <a:t>:</a:t>
            </a:r>
          </a:p>
          <a:p>
            <a:pPr lvl="2">
              <a:spcBef>
                <a:spcPts val="600"/>
              </a:spcBef>
            </a:pPr>
            <a:r>
              <a:rPr lang="en-CA" spc="-50" dirty="0"/>
              <a:t>Ở </a:t>
            </a:r>
            <a:r>
              <a:rPr lang="en-CA" spc="-50" dirty="0" err="1"/>
              <a:t>bên</a:t>
            </a:r>
            <a:r>
              <a:rPr lang="en-CA" spc="-50" dirty="0"/>
              <a:t> </a:t>
            </a:r>
            <a:r>
              <a:rPr lang="en-CA" spc="-50" dirty="0" err="1"/>
              <a:t>phải</a:t>
            </a:r>
            <a:r>
              <a:rPr lang="en-CA" spc="-50" dirty="0"/>
              <a:t> </a:t>
            </a:r>
            <a:r>
              <a:rPr lang="en-CA" spc="-50" dirty="0" err="1"/>
              <a:t>của</a:t>
            </a:r>
            <a:r>
              <a:rPr lang="en-CA" spc="-50" dirty="0"/>
              <a:t> </a:t>
            </a:r>
            <a:r>
              <a:rPr lang="en-CA" spc="-50" dirty="0" err="1"/>
              <a:t>thanh</a:t>
            </a:r>
            <a:r>
              <a:rPr lang="en-CA" spc="-50" dirty="0"/>
              <a:t> </a:t>
            </a:r>
            <a:r>
              <a:rPr lang="en-CA" spc="-50" dirty="0" err="1"/>
              <a:t>công</a:t>
            </a:r>
            <a:r>
              <a:rPr lang="en-CA" spc="-50" dirty="0"/>
              <a:t> </a:t>
            </a:r>
            <a:r>
              <a:rPr lang="en-CA" spc="-50" dirty="0" err="1"/>
              <a:t>cụ</a:t>
            </a:r>
            <a:r>
              <a:rPr lang="en-CA" spc="-50" dirty="0"/>
              <a:t> </a:t>
            </a:r>
            <a:r>
              <a:rPr lang="en-CA" spc="-50" dirty="0" err="1"/>
              <a:t>truy</a:t>
            </a:r>
            <a:r>
              <a:rPr lang="en-CA" spc="-50" dirty="0"/>
              <a:t> </a:t>
            </a:r>
            <a:r>
              <a:rPr lang="en-CA" spc="-50" dirty="0" err="1"/>
              <a:t>xuất</a:t>
            </a:r>
            <a:r>
              <a:rPr lang="en-CA" spc="-50" dirty="0"/>
              <a:t> </a:t>
            </a:r>
            <a:r>
              <a:rPr lang="en-CA" spc="-50" dirty="0" err="1"/>
              <a:t>nhanh</a:t>
            </a:r>
            <a:r>
              <a:rPr lang="en-CA" spc="-50" dirty="0"/>
              <a:t>, </a:t>
            </a:r>
            <a:r>
              <a:rPr lang="en-CA" spc="-50" dirty="0" err="1"/>
              <a:t>nhấp</a:t>
            </a:r>
            <a:r>
              <a:rPr lang="en-CA" spc="-50" dirty="0"/>
              <a:t> </a:t>
            </a:r>
            <a:r>
              <a:rPr lang="en-CA" spc="-50" dirty="0" err="1"/>
              <a:t>chuột</a:t>
            </a:r>
            <a:r>
              <a:rPr lang="en-CA" spc="-50" dirty="0"/>
              <a:t> </a:t>
            </a:r>
            <a:r>
              <a:rPr lang="en-CA" spc="-50" dirty="0" err="1"/>
              <a:t>chọn</a:t>
            </a:r>
            <a:r>
              <a:rPr lang="en-CA" spc="-50" dirty="0"/>
              <a:t> </a:t>
            </a:r>
            <a:r>
              <a:rPr lang="en-CA" b="1" spc="-50" dirty="0"/>
              <a:t>Customize Quick Access Toolbar </a:t>
            </a:r>
            <a:r>
              <a:rPr lang="en-CA" spc="-50" dirty="0" err="1"/>
              <a:t>và</a:t>
            </a:r>
            <a:r>
              <a:rPr lang="en-CA" spc="-50" dirty="0"/>
              <a:t> </a:t>
            </a:r>
            <a:r>
              <a:rPr lang="en-CA" spc="-50" dirty="0" err="1"/>
              <a:t>chọn</a:t>
            </a:r>
            <a:r>
              <a:rPr lang="en-CA" spc="-50" dirty="0"/>
              <a:t> </a:t>
            </a:r>
            <a:r>
              <a:rPr lang="en-CA" spc="-50" dirty="0" err="1"/>
              <a:t>nút</a:t>
            </a:r>
            <a:r>
              <a:rPr lang="en-CA" spc="-50" dirty="0"/>
              <a:t> </a:t>
            </a:r>
            <a:r>
              <a:rPr lang="en-CA" spc="-50" dirty="0" err="1"/>
              <a:t>trong</a:t>
            </a:r>
            <a:r>
              <a:rPr lang="en-CA" spc="-50" dirty="0"/>
              <a:t> </a:t>
            </a:r>
            <a:r>
              <a:rPr lang="en-CA" spc="-50" dirty="0" err="1"/>
              <a:t>danh</a:t>
            </a:r>
            <a:r>
              <a:rPr lang="en-CA" spc="-50" dirty="0"/>
              <a:t> </a:t>
            </a:r>
            <a:r>
              <a:rPr lang="en-CA" spc="-50" dirty="0" err="1"/>
              <a:t>sách</a:t>
            </a:r>
            <a:r>
              <a:rPr lang="en-CA" spc="-50" dirty="0"/>
              <a:t> </a:t>
            </a:r>
            <a:r>
              <a:rPr lang="en-CA" spc="-50" dirty="0" err="1"/>
              <a:t>hoặc</a:t>
            </a:r>
            <a:r>
              <a:rPr lang="en-CA" spc="-50" dirty="0"/>
              <a:t> </a:t>
            </a:r>
            <a:r>
              <a:rPr lang="en-CA" spc="-50" dirty="0" err="1"/>
              <a:t>chọn</a:t>
            </a:r>
            <a:r>
              <a:rPr lang="en-CA" b="1" spc="-50" dirty="0"/>
              <a:t> More Commands</a:t>
            </a:r>
            <a:r>
              <a:rPr lang="en-CA" spc="-50" dirty="0"/>
              <a:t>; </a:t>
            </a:r>
            <a:r>
              <a:rPr lang="en-CA" spc="-50" dirty="0" err="1"/>
              <a:t>hoặc</a:t>
            </a:r>
            <a:endParaRPr lang="en-US" spc="-50" dirty="0"/>
          </a:p>
          <a:p>
            <a:pPr lvl="2">
              <a:spcBef>
                <a:spcPts val="600"/>
              </a:spcBef>
            </a:pPr>
            <a:r>
              <a:rPr lang="en-US" spc="-50" dirty="0" err="1"/>
              <a:t>nhấp</a:t>
            </a:r>
            <a:r>
              <a:rPr lang="en-US" spc="-50" dirty="0"/>
              <a:t> </a:t>
            </a:r>
            <a:r>
              <a:rPr lang="en-US" spc="-50" dirty="0" err="1"/>
              <a:t>chuột</a:t>
            </a:r>
            <a:r>
              <a:rPr lang="en-CA" spc="-50" dirty="0"/>
              <a:t> </a:t>
            </a:r>
            <a:r>
              <a:rPr lang="en-CA" spc="-50" dirty="0" err="1"/>
              <a:t>vào</a:t>
            </a:r>
            <a:r>
              <a:rPr lang="en-CA" spc="-50" dirty="0"/>
              <a:t> </a:t>
            </a:r>
            <a:r>
              <a:rPr lang="en-CA" spc="-50" dirty="0" err="1"/>
              <a:t>thẻ</a:t>
            </a:r>
            <a:r>
              <a:rPr lang="en-CA" spc="-50" dirty="0"/>
              <a:t> </a:t>
            </a:r>
            <a:r>
              <a:rPr lang="en-CA" b="1" spc="-50" dirty="0"/>
              <a:t>File</a:t>
            </a:r>
            <a:r>
              <a:rPr lang="en-CA" spc="-50" dirty="0"/>
              <a:t>, </a:t>
            </a:r>
            <a:r>
              <a:rPr lang="en-CA" b="1" spc="-50" dirty="0"/>
              <a:t>Options</a:t>
            </a:r>
            <a:r>
              <a:rPr lang="en-CA" spc="-50" dirty="0"/>
              <a:t>, </a:t>
            </a:r>
            <a:r>
              <a:rPr lang="en-CA" spc="-50" dirty="0" err="1"/>
              <a:t>và</a:t>
            </a:r>
            <a:r>
              <a:rPr lang="en-CA" spc="-50" dirty="0"/>
              <a:t> </a:t>
            </a:r>
            <a:r>
              <a:rPr lang="en-CA" spc="-50" dirty="0" err="1"/>
              <a:t>sau</a:t>
            </a:r>
            <a:r>
              <a:rPr lang="en-CA" spc="-50" dirty="0"/>
              <a:t> </a:t>
            </a:r>
            <a:r>
              <a:rPr lang="en-CA" spc="-50" dirty="0" err="1"/>
              <a:t>đó</a:t>
            </a:r>
            <a:r>
              <a:rPr lang="en-CA" spc="-50" dirty="0"/>
              <a:t> </a:t>
            </a:r>
            <a:r>
              <a:rPr lang="en-CA" spc="-50" dirty="0" err="1"/>
              <a:t>chọn</a:t>
            </a:r>
            <a:r>
              <a:rPr lang="en-CA" spc="-50" dirty="0"/>
              <a:t> </a:t>
            </a:r>
            <a:r>
              <a:rPr lang="en-CA" b="1" spc="-50" dirty="0"/>
              <a:t>Quick Access Toolbar</a:t>
            </a:r>
            <a:r>
              <a:rPr lang="en-CA" spc="-50" dirty="0"/>
              <a:t>; </a:t>
            </a:r>
            <a:r>
              <a:rPr lang="en-CA" spc="-50" dirty="0" err="1"/>
              <a:t>hoặc</a:t>
            </a:r>
            <a:endParaRPr lang="en-CA" spc="-50" dirty="0"/>
          </a:p>
          <a:p>
            <a:pPr lvl="2">
              <a:spcBef>
                <a:spcPts val="600"/>
              </a:spcBef>
            </a:pPr>
            <a:r>
              <a:rPr lang="en-US" spc="-50" dirty="0" err="1"/>
              <a:t>nhấp</a:t>
            </a:r>
            <a:r>
              <a:rPr lang="en-US" spc="-50" dirty="0"/>
              <a:t> </a:t>
            </a:r>
            <a:r>
              <a:rPr lang="en-US" spc="-50" dirty="0" err="1"/>
              <a:t>chuột</a:t>
            </a:r>
            <a:r>
              <a:rPr lang="en-CA" spc="-50" dirty="0"/>
              <a:t> </a:t>
            </a:r>
            <a:r>
              <a:rPr lang="en-CA" spc="-50" dirty="0" err="1"/>
              <a:t>phải</a:t>
            </a:r>
            <a:r>
              <a:rPr lang="en-CA" spc="-50" dirty="0"/>
              <a:t> </a:t>
            </a:r>
            <a:r>
              <a:rPr lang="en-CA" spc="-50" dirty="0" err="1"/>
              <a:t>vào</a:t>
            </a:r>
            <a:r>
              <a:rPr lang="en-CA" spc="-50" dirty="0"/>
              <a:t> </a:t>
            </a:r>
            <a:r>
              <a:rPr lang="en-CA" spc="-50" dirty="0" err="1"/>
              <a:t>thanh</a:t>
            </a:r>
            <a:r>
              <a:rPr lang="en-CA" spc="-50" dirty="0"/>
              <a:t> Ribbon, </a:t>
            </a:r>
            <a:r>
              <a:rPr lang="en-CA" spc="-50" dirty="0" err="1"/>
              <a:t>và</a:t>
            </a:r>
            <a:r>
              <a:rPr lang="en-CA" spc="-50" dirty="0"/>
              <a:t> </a:t>
            </a:r>
            <a:r>
              <a:rPr lang="en-CA" spc="-50" dirty="0" err="1"/>
              <a:t>nhấp</a:t>
            </a:r>
            <a:r>
              <a:rPr lang="en-CA" spc="-50" dirty="0"/>
              <a:t> </a:t>
            </a:r>
            <a:r>
              <a:rPr lang="en-CA" spc="-50" dirty="0" err="1"/>
              <a:t>chuột</a:t>
            </a:r>
            <a:r>
              <a:rPr lang="en-CA" spc="-50" dirty="0"/>
              <a:t> </a:t>
            </a:r>
            <a:r>
              <a:rPr lang="en-CA" spc="-50" dirty="0" err="1"/>
              <a:t>chọn</a:t>
            </a:r>
            <a:r>
              <a:rPr lang="en-CA" spc="-50" dirty="0"/>
              <a:t> </a:t>
            </a:r>
            <a:r>
              <a:rPr lang="en-CA" b="1" spc="-50" dirty="0"/>
              <a:t>Customize Quick Access Toolbar</a:t>
            </a:r>
            <a:endParaRPr lang="en-US" spc="-50" dirty="0"/>
          </a:p>
          <a:p>
            <a:pPr lvl="1">
              <a:spcBef>
                <a:spcPts val="600"/>
              </a:spcBef>
            </a:pPr>
            <a:r>
              <a:rPr lang="en-US" spc="-50" dirty="0" err="1"/>
              <a:t>Có</a:t>
            </a:r>
            <a:r>
              <a:rPr lang="en-US" spc="-50" dirty="0"/>
              <a:t> </a:t>
            </a:r>
            <a:r>
              <a:rPr lang="en-US" spc="-50" dirty="0" err="1"/>
              <a:t>thể</a:t>
            </a:r>
            <a:r>
              <a:rPr lang="en-US" spc="-50" dirty="0"/>
              <a:t> di </a:t>
            </a:r>
            <a:r>
              <a:rPr lang="en-US" spc="-50" dirty="0" err="1"/>
              <a:t>chuyển</a:t>
            </a:r>
            <a:r>
              <a:rPr lang="en-US" spc="-50" dirty="0"/>
              <a:t> </a:t>
            </a:r>
            <a:r>
              <a:rPr lang="en-US" spc="-50" dirty="0" err="1"/>
              <a:t>thanh</a:t>
            </a:r>
            <a:r>
              <a:rPr lang="en-US" spc="-50" dirty="0"/>
              <a:t> </a:t>
            </a:r>
            <a:r>
              <a:rPr lang="en-US" spc="-50" dirty="0" err="1"/>
              <a:t>công</a:t>
            </a:r>
            <a:r>
              <a:rPr lang="en-US" spc="-50" dirty="0"/>
              <a:t> </a:t>
            </a:r>
            <a:r>
              <a:rPr lang="en-US" spc="-50" dirty="0" err="1"/>
              <a:t>cụ</a:t>
            </a:r>
            <a:r>
              <a:rPr lang="en-US" spc="-50" dirty="0"/>
              <a:t>:</a:t>
            </a:r>
          </a:p>
          <a:p>
            <a:pPr lvl="2">
              <a:spcBef>
                <a:spcPts val="600"/>
              </a:spcBef>
            </a:pPr>
            <a:r>
              <a:rPr lang="en-CA" spc="-50" dirty="0"/>
              <a:t>ở </a:t>
            </a:r>
            <a:r>
              <a:rPr lang="en-CA" spc="-50" dirty="0" err="1"/>
              <a:t>bên</a:t>
            </a:r>
            <a:r>
              <a:rPr lang="en-CA" spc="-50" dirty="0"/>
              <a:t> </a:t>
            </a:r>
            <a:r>
              <a:rPr lang="en-CA" spc="-50" dirty="0" err="1"/>
              <a:t>phải</a:t>
            </a:r>
            <a:r>
              <a:rPr lang="en-CA" spc="-50" dirty="0"/>
              <a:t> </a:t>
            </a:r>
            <a:r>
              <a:rPr lang="en-CA" spc="-50" dirty="0" err="1"/>
              <a:t>của</a:t>
            </a:r>
            <a:r>
              <a:rPr lang="en-CA" spc="-50" dirty="0"/>
              <a:t> </a:t>
            </a:r>
            <a:r>
              <a:rPr lang="en-CA" spc="-50" dirty="0" err="1"/>
              <a:t>thanh</a:t>
            </a:r>
            <a:r>
              <a:rPr lang="en-CA" spc="-50" dirty="0"/>
              <a:t> </a:t>
            </a:r>
            <a:r>
              <a:rPr lang="en-CA" spc="-50" dirty="0" err="1"/>
              <a:t>công</a:t>
            </a:r>
            <a:r>
              <a:rPr lang="en-CA" spc="-50" dirty="0"/>
              <a:t> </a:t>
            </a:r>
            <a:r>
              <a:rPr lang="en-CA" spc="-50" dirty="0" err="1"/>
              <a:t>cụ</a:t>
            </a:r>
            <a:r>
              <a:rPr lang="en-CA" spc="-50" dirty="0"/>
              <a:t> </a:t>
            </a:r>
            <a:r>
              <a:rPr lang="en-CA" spc="-50" dirty="0" err="1"/>
              <a:t>truy</a:t>
            </a:r>
            <a:r>
              <a:rPr lang="en-CA" spc="-50" dirty="0"/>
              <a:t> </a:t>
            </a:r>
            <a:r>
              <a:rPr lang="en-CA" spc="-50" dirty="0" err="1"/>
              <a:t>xuất</a:t>
            </a:r>
            <a:r>
              <a:rPr lang="en-CA" spc="-50" dirty="0"/>
              <a:t> </a:t>
            </a:r>
            <a:r>
              <a:rPr lang="en-CA" spc="-50" dirty="0" err="1"/>
              <a:t>nhanh</a:t>
            </a:r>
            <a:r>
              <a:rPr lang="en-CA" spc="-50" dirty="0"/>
              <a:t>, </a:t>
            </a:r>
            <a:r>
              <a:rPr lang="en-CA" spc="-50" dirty="0" err="1"/>
              <a:t>nhấp</a:t>
            </a:r>
            <a:r>
              <a:rPr lang="en-CA" spc="-50" dirty="0"/>
              <a:t> </a:t>
            </a:r>
            <a:r>
              <a:rPr lang="en-CA" spc="-50" dirty="0" err="1"/>
              <a:t>chuột</a:t>
            </a:r>
            <a:r>
              <a:rPr lang="en-CA" spc="-50" dirty="0"/>
              <a:t> </a:t>
            </a:r>
            <a:r>
              <a:rPr lang="en-CA" spc="-50" dirty="0" err="1"/>
              <a:t>chọn</a:t>
            </a:r>
            <a:r>
              <a:rPr lang="en-CA" spc="-50" dirty="0"/>
              <a:t> </a:t>
            </a:r>
            <a:r>
              <a:rPr lang="en-CA" b="1" spc="-50" dirty="0"/>
              <a:t>Customize Quick Access Toolbar</a:t>
            </a:r>
            <a:r>
              <a:rPr lang="en-CA" spc="-50" dirty="0"/>
              <a:t> </a:t>
            </a:r>
            <a:r>
              <a:rPr lang="en-CA" spc="-50" dirty="0" err="1"/>
              <a:t>và</a:t>
            </a:r>
            <a:r>
              <a:rPr lang="en-CA" spc="-50" dirty="0"/>
              <a:t> </a:t>
            </a:r>
            <a:r>
              <a:rPr lang="en-CA" spc="-50" dirty="0" err="1"/>
              <a:t>sau</a:t>
            </a:r>
            <a:r>
              <a:rPr lang="en-CA" spc="-50" dirty="0"/>
              <a:t> </a:t>
            </a:r>
            <a:r>
              <a:rPr lang="en-CA" spc="-50" dirty="0" err="1"/>
              <a:t>đó</a:t>
            </a:r>
            <a:r>
              <a:rPr lang="en-CA" spc="-50" dirty="0"/>
              <a:t> </a:t>
            </a:r>
            <a:r>
              <a:rPr lang="en-CA" spc="-50" dirty="0" err="1"/>
              <a:t>chọn</a:t>
            </a:r>
            <a:r>
              <a:rPr lang="en-CA" spc="-50" dirty="0"/>
              <a:t> </a:t>
            </a:r>
            <a:r>
              <a:rPr lang="en-CA" b="1" spc="-50" dirty="0"/>
              <a:t>Show Below the Ribbon</a:t>
            </a:r>
            <a:r>
              <a:rPr lang="en-CA" spc="-50" dirty="0"/>
              <a:t>; </a:t>
            </a:r>
            <a:r>
              <a:rPr lang="en-CA" spc="-50" dirty="0" err="1"/>
              <a:t>hoặc</a:t>
            </a:r>
            <a:endParaRPr lang="en-US" spc="-50" dirty="0"/>
          </a:p>
          <a:p>
            <a:pPr lvl="2">
              <a:spcBef>
                <a:spcPts val="600"/>
              </a:spcBef>
            </a:pPr>
            <a:r>
              <a:rPr lang="en-CA" spc="-50" dirty="0" err="1"/>
              <a:t>nhấp</a:t>
            </a:r>
            <a:r>
              <a:rPr lang="en-CA" spc="-50" dirty="0"/>
              <a:t> </a:t>
            </a:r>
            <a:r>
              <a:rPr lang="en-CA" spc="-50" dirty="0" err="1"/>
              <a:t>chuột</a:t>
            </a:r>
            <a:r>
              <a:rPr lang="en-CA" spc="-50" dirty="0"/>
              <a:t> </a:t>
            </a:r>
            <a:r>
              <a:rPr lang="en-CA" spc="-50" dirty="0" err="1"/>
              <a:t>phải</a:t>
            </a:r>
            <a:r>
              <a:rPr lang="en-CA" spc="-50" dirty="0"/>
              <a:t> </a:t>
            </a:r>
            <a:r>
              <a:rPr lang="en-CA" spc="-50" dirty="0" err="1"/>
              <a:t>vào</a:t>
            </a:r>
            <a:r>
              <a:rPr lang="en-CA" spc="-50" dirty="0"/>
              <a:t> </a:t>
            </a:r>
            <a:r>
              <a:rPr lang="en-CA" spc="-50" dirty="0" err="1"/>
              <a:t>thanh</a:t>
            </a:r>
            <a:r>
              <a:rPr lang="en-CA" spc="-50" dirty="0"/>
              <a:t> Ribbon, </a:t>
            </a:r>
            <a:r>
              <a:rPr lang="en-CA" spc="-50" dirty="0" err="1"/>
              <a:t>và</a:t>
            </a:r>
            <a:r>
              <a:rPr lang="en-CA" spc="-50" dirty="0"/>
              <a:t> </a:t>
            </a:r>
            <a:r>
              <a:rPr lang="en-CA" spc="-50" dirty="0" err="1"/>
              <a:t>sau</a:t>
            </a:r>
            <a:r>
              <a:rPr lang="en-CA" spc="-50" dirty="0"/>
              <a:t> </a:t>
            </a:r>
            <a:r>
              <a:rPr lang="en-CA" spc="-50" dirty="0" err="1"/>
              <a:t>đó</a:t>
            </a:r>
            <a:r>
              <a:rPr lang="en-CA" spc="-50" dirty="0"/>
              <a:t> </a:t>
            </a:r>
            <a:r>
              <a:rPr lang="en-CA" spc="-50" dirty="0" err="1"/>
              <a:t>chọn</a:t>
            </a:r>
            <a:r>
              <a:rPr lang="en-CA" spc="-50" dirty="0"/>
              <a:t> </a:t>
            </a:r>
            <a:r>
              <a:rPr lang="en-CA" b="1" spc="-50" dirty="0"/>
              <a:t>Show Quick Access Toolbar Below the Ribbon</a:t>
            </a:r>
            <a:r>
              <a:rPr lang="en-CA" spc="-50" dirty="0"/>
              <a:t>; </a:t>
            </a:r>
            <a:r>
              <a:rPr lang="en-CA" spc="-50" dirty="0" err="1"/>
              <a:t>hoặc</a:t>
            </a:r>
            <a:r>
              <a:rPr lang="en-US" spc="-50" dirty="0"/>
              <a:t> </a:t>
            </a:r>
          </a:p>
          <a:p>
            <a:pPr lvl="2">
              <a:spcBef>
                <a:spcPts val="600"/>
              </a:spcBef>
            </a:pPr>
            <a:r>
              <a:rPr lang="en-CA" spc="-50" dirty="0" err="1"/>
              <a:t>nhấp</a:t>
            </a:r>
            <a:r>
              <a:rPr lang="en-CA" spc="-50" dirty="0"/>
              <a:t> </a:t>
            </a:r>
            <a:r>
              <a:rPr lang="en-CA" spc="-50" dirty="0" err="1"/>
              <a:t>chuột</a:t>
            </a:r>
            <a:r>
              <a:rPr lang="en-CA" spc="-50" dirty="0"/>
              <a:t> </a:t>
            </a:r>
            <a:r>
              <a:rPr lang="en-CA" spc="-50" dirty="0" err="1"/>
              <a:t>phải</a:t>
            </a:r>
            <a:r>
              <a:rPr lang="en-CA" spc="-50" dirty="0"/>
              <a:t> </a:t>
            </a:r>
            <a:r>
              <a:rPr lang="en-CA" spc="-50" dirty="0" err="1"/>
              <a:t>vào</a:t>
            </a:r>
            <a:r>
              <a:rPr lang="en-CA" spc="-50" dirty="0"/>
              <a:t> </a:t>
            </a:r>
            <a:r>
              <a:rPr lang="en-CA" spc="-50" dirty="0" err="1"/>
              <a:t>thanh</a:t>
            </a:r>
            <a:r>
              <a:rPr lang="en-CA" spc="-50" dirty="0"/>
              <a:t> Ribbon, </a:t>
            </a:r>
            <a:r>
              <a:rPr lang="en-CA" spc="-50" dirty="0" err="1"/>
              <a:t>chọn</a:t>
            </a:r>
            <a:r>
              <a:rPr lang="en-CA" spc="-50" dirty="0"/>
              <a:t> </a:t>
            </a:r>
            <a:r>
              <a:rPr lang="en-CA" b="1" spc="-50" dirty="0"/>
              <a:t>Customize Quick Access Toolbar</a:t>
            </a:r>
            <a:r>
              <a:rPr lang="en-CA" spc="-50" dirty="0"/>
              <a:t>, </a:t>
            </a:r>
            <a:r>
              <a:rPr lang="en-CA" spc="-50" dirty="0" err="1"/>
              <a:t>và</a:t>
            </a:r>
            <a:r>
              <a:rPr lang="en-CA" spc="-50" dirty="0"/>
              <a:t> </a:t>
            </a:r>
            <a:r>
              <a:rPr lang="en-CA" spc="-50" dirty="0" err="1"/>
              <a:t>sau</a:t>
            </a:r>
            <a:r>
              <a:rPr lang="en-CA" spc="-50" dirty="0"/>
              <a:t> </a:t>
            </a:r>
            <a:r>
              <a:rPr lang="en-CA" spc="-50" dirty="0" err="1"/>
              <a:t>đó</a:t>
            </a:r>
            <a:r>
              <a:rPr lang="en-CA" spc="-50" dirty="0"/>
              <a:t> </a:t>
            </a:r>
            <a:r>
              <a:rPr lang="en-CA" spc="-50" dirty="0" err="1"/>
              <a:t>chọn</a:t>
            </a:r>
            <a:r>
              <a:rPr lang="en-CA" spc="-50" dirty="0"/>
              <a:t> </a:t>
            </a:r>
            <a:r>
              <a:rPr lang="en-CA" b="1" spc="-50" dirty="0"/>
              <a:t>Show Quick Access Toolbar below the Ribbon</a:t>
            </a:r>
            <a:endParaRPr lang="en-US" spc="-5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16</a:t>
            </a:fld>
            <a:endParaRPr lang="en-US" dirty="0"/>
          </a:p>
        </p:txBody>
      </p:sp>
      <p:pic>
        <p:nvPicPr>
          <p:cNvPr id="6" name="Picture 5" descr="C:\Users\swong\Documents\Manuals\IC3 GS4\7314 IC3 GS4\Screens\L7\l7-010.png"/>
          <p:cNvPicPr/>
          <p:nvPr/>
        </p:nvPicPr>
        <p:blipFill>
          <a:blip r:embed="rId3">
            <a:extLst>
              <a:ext uri="{28A0092B-C50C-407E-A947-70E740481C1C}">
                <a14:useLocalDpi xmlns:a14="http://schemas.microsoft.com/office/drawing/2010/main" val="0"/>
              </a:ext>
            </a:extLst>
          </a:blip>
          <a:srcRect/>
          <a:stretch>
            <a:fillRect/>
          </a:stretch>
        </p:blipFill>
        <p:spPr bwMode="auto">
          <a:xfrm>
            <a:off x="3150772" y="1245914"/>
            <a:ext cx="1790861" cy="234673"/>
          </a:xfrm>
          <a:prstGeom prst="rect">
            <a:avLst/>
          </a:prstGeom>
          <a:noFill/>
          <a:ln>
            <a:noFill/>
          </a:ln>
        </p:spPr>
      </p:pic>
      <p:pic>
        <p:nvPicPr>
          <p:cNvPr id="7" name="Picture 6" descr="C:\Users\swong\Documents\Manuals\IC3 GS4\7314 IC3 GS4\Screens\L7\l7-009.png"/>
          <p:cNvPicPr/>
          <p:nvPr/>
        </p:nvPicPr>
        <p:blipFill>
          <a:blip r:embed="rId4">
            <a:extLst>
              <a:ext uri="{28A0092B-C50C-407E-A947-70E740481C1C}">
                <a14:useLocalDpi xmlns:a14="http://schemas.microsoft.com/office/drawing/2010/main" val="0"/>
              </a:ext>
            </a:extLst>
          </a:blip>
          <a:srcRect/>
          <a:stretch>
            <a:fillRect/>
          </a:stretch>
        </p:blipFill>
        <p:spPr bwMode="auto">
          <a:xfrm>
            <a:off x="5296935" y="1245913"/>
            <a:ext cx="1843011" cy="234673"/>
          </a:xfrm>
          <a:prstGeom prst="rect">
            <a:avLst/>
          </a:prstGeom>
          <a:noFill/>
          <a:ln>
            <a:noFill/>
          </a:ln>
        </p:spPr>
      </p:pic>
    </p:spTree>
    <p:extLst>
      <p:ext uri="{BB962C8B-B14F-4D97-AF65-F5344CB8AC3E}">
        <p14:creationId xmlns:p14="http://schemas.microsoft.com/office/powerpoint/2010/main" val="2567611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r>
              <a:rPr lang="en-US" sz="2800" spc="-150" dirty="0" err="1"/>
              <a:t>Truy</a:t>
            </a:r>
            <a:r>
              <a:rPr lang="en-US" sz="2800" spc="-150" dirty="0"/>
              <a:t> </a:t>
            </a:r>
            <a:r>
              <a:rPr lang="en-US" sz="2800" spc="-150" dirty="0" err="1"/>
              <a:t>cập</a:t>
            </a:r>
            <a:r>
              <a:rPr lang="en-US" sz="2800" spc="-150" dirty="0"/>
              <a:t> </a:t>
            </a:r>
            <a:r>
              <a:rPr lang="en-US" sz="2800" spc="-150" dirty="0" err="1"/>
              <a:t>vào</a:t>
            </a:r>
            <a:r>
              <a:rPr lang="en-US" sz="2800" spc="-150" dirty="0"/>
              <a:t> </a:t>
            </a:r>
            <a:r>
              <a:rPr lang="en-US" sz="2800" spc="-150" dirty="0" err="1"/>
              <a:t>các</a:t>
            </a:r>
            <a:r>
              <a:rPr lang="en-US" sz="2800" spc="-150" dirty="0"/>
              <a:t> </a:t>
            </a:r>
            <a:r>
              <a:rPr lang="en-US" sz="2800" spc="-150" dirty="0" err="1"/>
              <a:t>lệnh</a:t>
            </a:r>
            <a:r>
              <a:rPr lang="en-US" sz="2800" spc="-150" dirty="0"/>
              <a:t> </a:t>
            </a:r>
            <a:r>
              <a:rPr lang="en-US" sz="2800" spc="-150" dirty="0" err="1"/>
              <a:t>và</a:t>
            </a:r>
            <a:r>
              <a:rPr lang="en-US" sz="2800" spc="-150" dirty="0"/>
              <a:t> </a:t>
            </a:r>
            <a:r>
              <a:rPr lang="en-US" sz="2800" spc="-150" dirty="0" err="1"/>
              <a:t>các</a:t>
            </a:r>
            <a:r>
              <a:rPr lang="en-US" sz="2800" spc="-150" dirty="0"/>
              <a:t> </a:t>
            </a:r>
            <a:r>
              <a:rPr lang="en-US" sz="2800" spc="-150" dirty="0" err="1"/>
              <a:t>tính</a:t>
            </a:r>
            <a:r>
              <a:rPr lang="en-US" sz="2800" spc="-150" dirty="0"/>
              <a:t> </a:t>
            </a:r>
            <a:r>
              <a:rPr lang="en-US" sz="2800" spc="-150" dirty="0" err="1"/>
              <a:t>năng</a:t>
            </a:r>
            <a:endParaRPr lang="en-US" sz="2800" spc="-150" dirty="0"/>
          </a:p>
        </p:txBody>
      </p:sp>
      <p:sp>
        <p:nvSpPr>
          <p:cNvPr id="3" name="Content Placeholder 2"/>
          <p:cNvSpPr>
            <a:spLocks noGrp="1"/>
          </p:cNvSpPr>
          <p:nvPr>
            <p:ph idx="1"/>
          </p:nvPr>
        </p:nvSpPr>
        <p:spPr>
          <a:xfrm>
            <a:off x="113016" y="1008529"/>
            <a:ext cx="8375893" cy="3779228"/>
          </a:xfrm>
        </p:spPr>
        <p:txBody>
          <a:bodyPr>
            <a:normAutofit lnSpcReduction="10000"/>
          </a:bodyPr>
          <a:lstStyle/>
          <a:p>
            <a:r>
              <a:rPr lang="en-US" b="1" dirty="0" err="1"/>
              <a:t>Sử</a:t>
            </a:r>
            <a:r>
              <a:rPr lang="en-US" b="1" dirty="0"/>
              <a:t> </a:t>
            </a:r>
            <a:r>
              <a:rPr lang="en-US" b="1" dirty="0" err="1"/>
              <a:t>dụng</a:t>
            </a:r>
            <a:r>
              <a:rPr lang="en-US" b="1" dirty="0"/>
              <a:t> Ribbon</a:t>
            </a:r>
          </a:p>
          <a:p>
            <a:pPr lvl="1"/>
            <a:r>
              <a:rPr lang="en-CA" dirty="0" err="1"/>
              <a:t>Các</a:t>
            </a:r>
            <a:r>
              <a:rPr lang="en-CA" dirty="0"/>
              <a:t> </a:t>
            </a:r>
            <a:r>
              <a:rPr lang="en-CA" dirty="0" err="1"/>
              <a:t>nút</a:t>
            </a:r>
            <a:r>
              <a:rPr lang="en-CA" dirty="0"/>
              <a:t> </a:t>
            </a:r>
            <a:r>
              <a:rPr lang="en-CA" dirty="0" err="1"/>
              <a:t>lệnh</a:t>
            </a:r>
            <a:r>
              <a:rPr lang="en-CA" dirty="0"/>
              <a:t> </a:t>
            </a:r>
            <a:r>
              <a:rPr lang="en-CA" dirty="0" err="1"/>
              <a:t>được</a:t>
            </a:r>
            <a:r>
              <a:rPr lang="en-CA" dirty="0"/>
              <a:t> </a:t>
            </a:r>
            <a:r>
              <a:rPr lang="en-CA" dirty="0" err="1"/>
              <a:t>nhóm</a:t>
            </a:r>
            <a:r>
              <a:rPr lang="en-CA" dirty="0"/>
              <a:t> </a:t>
            </a:r>
            <a:r>
              <a:rPr lang="en-CA" dirty="0" err="1"/>
              <a:t>một</a:t>
            </a:r>
            <a:r>
              <a:rPr lang="en-CA" dirty="0"/>
              <a:t> </a:t>
            </a:r>
            <a:br>
              <a:rPr lang="en-CA" dirty="0"/>
            </a:br>
            <a:r>
              <a:rPr lang="en-CA" dirty="0" err="1"/>
              <a:t>cách</a:t>
            </a:r>
            <a:r>
              <a:rPr lang="en-CA" dirty="0"/>
              <a:t> logic </a:t>
            </a:r>
            <a:r>
              <a:rPr lang="en-CA" dirty="0" err="1"/>
              <a:t>trên</a:t>
            </a:r>
            <a:r>
              <a:rPr lang="en-CA" dirty="0"/>
              <a:t> </a:t>
            </a:r>
            <a:r>
              <a:rPr lang="en-CA" dirty="0" err="1"/>
              <a:t>mỗi</a:t>
            </a:r>
            <a:r>
              <a:rPr lang="en-CA" dirty="0"/>
              <a:t> </a:t>
            </a:r>
            <a:r>
              <a:rPr lang="en-CA" dirty="0" err="1"/>
              <a:t>thẻ</a:t>
            </a:r>
            <a:endParaRPr lang="en-US" dirty="0"/>
          </a:p>
          <a:p>
            <a:pPr lvl="1"/>
            <a:r>
              <a:rPr lang="en-CA" dirty="0" err="1"/>
              <a:t>Các</a:t>
            </a:r>
            <a:r>
              <a:rPr lang="en-CA" dirty="0"/>
              <a:t> </a:t>
            </a:r>
            <a:r>
              <a:rPr lang="en-CA" dirty="0" err="1"/>
              <a:t>nút</a:t>
            </a:r>
            <a:r>
              <a:rPr lang="en-CA" dirty="0"/>
              <a:t> </a:t>
            </a:r>
            <a:r>
              <a:rPr lang="en-CA" dirty="0" err="1"/>
              <a:t>xuất</a:t>
            </a:r>
            <a:r>
              <a:rPr lang="en-CA" dirty="0"/>
              <a:t> </a:t>
            </a:r>
            <a:r>
              <a:rPr lang="en-CA" dirty="0" err="1"/>
              <a:t>hiện</a:t>
            </a:r>
            <a:r>
              <a:rPr lang="en-CA" dirty="0"/>
              <a:t> </a:t>
            </a:r>
            <a:r>
              <a:rPr lang="en-CA" dirty="0" err="1"/>
              <a:t>với</a:t>
            </a:r>
            <a:r>
              <a:rPr lang="en-CA" dirty="0"/>
              <a:t> </a:t>
            </a:r>
            <a:r>
              <a:rPr lang="en-CA" dirty="0" err="1"/>
              <a:t>màu</a:t>
            </a:r>
            <a:r>
              <a:rPr lang="en-CA" dirty="0"/>
              <a:t> </a:t>
            </a:r>
            <a:r>
              <a:rPr lang="en-CA" dirty="0" err="1"/>
              <a:t>sắc</a:t>
            </a:r>
            <a:r>
              <a:rPr lang="en-CA" dirty="0"/>
              <a:t> </a:t>
            </a:r>
            <a:r>
              <a:rPr lang="en-CA" dirty="0" err="1"/>
              <a:t>khác</a:t>
            </a:r>
            <a:r>
              <a:rPr lang="en-CA" dirty="0"/>
              <a:t> </a:t>
            </a:r>
            <a:r>
              <a:rPr lang="en-CA" dirty="0" err="1"/>
              <a:t>nhau</a:t>
            </a:r>
            <a:r>
              <a:rPr lang="en-CA" dirty="0"/>
              <a:t> </a:t>
            </a:r>
            <a:r>
              <a:rPr lang="en-CA" dirty="0" err="1"/>
              <a:t>hoặc</a:t>
            </a:r>
            <a:r>
              <a:rPr lang="en-CA" dirty="0"/>
              <a:t> </a:t>
            </a:r>
            <a:r>
              <a:rPr lang="en-CA" dirty="0" err="1"/>
              <a:t>có</a:t>
            </a:r>
            <a:r>
              <a:rPr lang="en-CA" dirty="0"/>
              <a:t> </a:t>
            </a:r>
            <a:r>
              <a:rPr lang="en-CA" dirty="0" err="1"/>
              <a:t>đường</a:t>
            </a:r>
            <a:r>
              <a:rPr lang="en-CA" dirty="0"/>
              <a:t> </a:t>
            </a:r>
            <a:r>
              <a:rPr lang="en-CA" dirty="0" err="1"/>
              <a:t>viền</a:t>
            </a:r>
            <a:r>
              <a:rPr lang="en-CA" dirty="0"/>
              <a:t> </a:t>
            </a:r>
            <a:r>
              <a:rPr lang="en-CA" dirty="0" err="1"/>
              <a:t>xung</a:t>
            </a:r>
            <a:r>
              <a:rPr lang="en-CA" dirty="0"/>
              <a:t> </a:t>
            </a:r>
            <a:r>
              <a:rPr lang="en-CA" dirty="0" err="1"/>
              <a:t>quanh</a:t>
            </a:r>
            <a:r>
              <a:rPr lang="en-CA" dirty="0"/>
              <a:t> </a:t>
            </a:r>
            <a:r>
              <a:rPr lang="en-CA" dirty="0" err="1"/>
              <a:t>khi</a:t>
            </a:r>
            <a:r>
              <a:rPr lang="en-CA" dirty="0"/>
              <a:t> </a:t>
            </a:r>
            <a:r>
              <a:rPr lang="en-CA" dirty="0" err="1"/>
              <a:t>chúng</a:t>
            </a:r>
            <a:r>
              <a:rPr lang="en-CA" dirty="0"/>
              <a:t> </a:t>
            </a:r>
            <a:r>
              <a:rPr lang="en-CA" dirty="0" err="1"/>
              <a:t>hoạt</a:t>
            </a:r>
            <a:r>
              <a:rPr lang="en-CA" dirty="0"/>
              <a:t> </a:t>
            </a:r>
            <a:r>
              <a:rPr lang="en-CA" dirty="0" err="1"/>
              <a:t>động</a:t>
            </a:r>
            <a:r>
              <a:rPr lang="en-CA" dirty="0"/>
              <a:t>; </a:t>
            </a:r>
            <a:r>
              <a:rPr lang="en-CA" dirty="0" err="1"/>
              <a:t>rất</a:t>
            </a:r>
            <a:r>
              <a:rPr lang="en-CA" dirty="0"/>
              <a:t> </a:t>
            </a:r>
            <a:r>
              <a:rPr lang="en-CA" dirty="0" err="1"/>
              <a:t>nhiều</a:t>
            </a:r>
            <a:r>
              <a:rPr lang="en-CA" dirty="0"/>
              <a:t> </a:t>
            </a:r>
            <a:r>
              <a:rPr lang="en-CA" dirty="0" err="1"/>
              <a:t>trong</a:t>
            </a:r>
            <a:r>
              <a:rPr lang="en-CA" dirty="0"/>
              <a:t> </a:t>
            </a:r>
            <a:r>
              <a:rPr lang="en-CA" dirty="0" err="1"/>
              <a:t>số</a:t>
            </a:r>
            <a:r>
              <a:rPr lang="en-CA" dirty="0"/>
              <a:t> </a:t>
            </a:r>
            <a:r>
              <a:rPr lang="en-CA" dirty="0" err="1"/>
              <a:t>đó</a:t>
            </a:r>
            <a:r>
              <a:rPr lang="en-CA" dirty="0"/>
              <a:t> </a:t>
            </a:r>
            <a:r>
              <a:rPr lang="en-CA" dirty="0" err="1"/>
              <a:t>sẽ</a:t>
            </a:r>
            <a:r>
              <a:rPr lang="en-CA" dirty="0"/>
              <a:t> </a:t>
            </a:r>
            <a:r>
              <a:rPr lang="en-CA" dirty="0" err="1"/>
              <a:t>bị</a:t>
            </a:r>
            <a:r>
              <a:rPr lang="en-CA" dirty="0"/>
              <a:t> </a:t>
            </a:r>
            <a:r>
              <a:rPr lang="en-CA" dirty="0" err="1"/>
              <a:t>ngừng</a:t>
            </a:r>
            <a:r>
              <a:rPr lang="en-CA" dirty="0"/>
              <a:t> </a:t>
            </a:r>
            <a:r>
              <a:rPr lang="en-CA" dirty="0" err="1"/>
              <a:t>kích</a:t>
            </a:r>
            <a:r>
              <a:rPr lang="en-CA" dirty="0"/>
              <a:t> </a:t>
            </a:r>
            <a:r>
              <a:rPr lang="en-CA" dirty="0" err="1"/>
              <a:t>hoạt</a:t>
            </a:r>
            <a:r>
              <a:rPr lang="en-CA" dirty="0"/>
              <a:t> </a:t>
            </a:r>
            <a:r>
              <a:rPr lang="en-CA" dirty="0" err="1"/>
              <a:t>khi</a:t>
            </a:r>
            <a:r>
              <a:rPr lang="en-CA" dirty="0"/>
              <a:t> </a:t>
            </a:r>
            <a:r>
              <a:rPr lang="en-CA" dirty="0" err="1"/>
              <a:t>bạn</a:t>
            </a:r>
            <a:r>
              <a:rPr lang="en-CA" dirty="0"/>
              <a:t> </a:t>
            </a:r>
            <a:r>
              <a:rPr lang="en-CA" dirty="0" err="1"/>
              <a:t>chọn</a:t>
            </a:r>
            <a:r>
              <a:rPr lang="en-CA" dirty="0"/>
              <a:t> </a:t>
            </a:r>
            <a:r>
              <a:rPr lang="en-CA" dirty="0" err="1"/>
              <a:t>lại</a:t>
            </a:r>
            <a:r>
              <a:rPr lang="en-CA" dirty="0"/>
              <a:t> </a:t>
            </a:r>
            <a:r>
              <a:rPr lang="en-CA" dirty="0" err="1"/>
              <a:t>nút</a:t>
            </a:r>
            <a:r>
              <a:rPr lang="en-CA" dirty="0"/>
              <a:t> </a:t>
            </a:r>
            <a:r>
              <a:rPr lang="en-CA" dirty="0" err="1"/>
              <a:t>đó</a:t>
            </a:r>
            <a:r>
              <a:rPr lang="en-CA" dirty="0"/>
              <a:t> </a:t>
            </a:r>
            <a:r>
              <a:rPr lang="en-CA" dirty="0" err="1"/>
              <a:t>hoặc</a:t>
            </a:r>
            <a:r>
              <a:rPr lang="en-CA" dirty="0"/>
              <a:t> </a:t>
            </a:r>
            <a:r>
              <a:rPr lang="en-CA" dirty="0" err="1"/>
              <a:t>chọn</a:t>
            </a:r>
            <a:r>
              <a:rPr lang="en-CA" dirty="0"/>
              <a:t> </a:t>
            </a:r>
            <a:r>
              <a:rPr lang="en-CA" dirty="0" err="1"/>
              <a:t>một</a:t>
            </a:r>
            <a:r>
              <a:rPr lang="en-CA" dirty="0"/>
              <a:t> </a:t>
            </a:r>
            <a:r>
              <a:rPr lang="en-CA" dirty="0" err="1"/>
              <a:t>lựa</a:t>
            </a:r>
            <a:r>
              <a:rPr lang="en-CA" dirty="0"/>
              <a:t> </a:t>
            </a:r>
            <a:r>
              <a:rPr lang="en-CA" dirty="0" err="1"/>
              <a:t>chọn</a:t>
            </a:r>
            <a:r>
              <a:rPr lang="en-CA" dirty="0"/>
              <a:t> </a:t>
            </a:r>
            <a:r>
              <a:rPr lang="en-CA" dirty="0" err="1"/>
              <a:t>khác</a:t>
            </a:r>
            <a:endParaRPr lang="en-US" dirty="0"/>
          </a:p>
          <a:p>
            <a:pPr lvl="1"/>
            <a:r>
              <a:rPr lang="en-CA" dirty="0" err="1"/>
              <a:t>Mỗi</a:t>
            </a:r>
            <a:r>
              <a:rPr lang="en-CA" dirty="0"/>
              <a:t> </a:t>
            </a:r>
            <a:r>
              <a:rPr lang="en-CA" dirty="0" err="1"/>
              <a:t>thẻ</a:t>
            </a:r>
            <a:r>
              <a:rPr lang="en-CA" dirty="0"/>
              <a:t> </a:t>
            </a:r>
            <a:r>
              <a:rPr lang="en-CA" dirty="0" err="1"/>
              <a:t>trên</a:t>
            </a:r>
            <a:r>
              <a:rPr lang="en-CA" dirty="0"/>
              <a:t> Ribbon </a:t>
            </a:r>
            <a:r>
              <a:rPr lang="en-CA" dirty="0" err="1"/>
              <a:t>bao</a:t>
            </a:r>
            <a:r>
              <a:rPr lang="en-CA" dirty="0"/>
              <a:t> </a:t>
            </a:r>
            <a:r>
              <a:rPr lang="en-CA" dirty="0" err="1"/>
              <a:t>gồm</a:t>
            </a:r>
            <a:r>
              <a:rPr lang="en-CA" dirty="0"/>
              <a:t> </a:t>
            </a:r>
            <a:r>
              <a:rPr lang="en-CA" dirty="0" err="1"/>
              <a:t>các</a:t>
            </a:r>
            <a:r>
              <a:rPr lang="en-CA" dirty="0"/>
              <a:t> </a:t>
            </a:r>
            <a:r>
              <a:rPr lang="en-CA" dirty="0" err="1"/>
              <a:t>nhóm</a:t>
            </a:r>
            <a:r>
              <a:rPr lang="en-CA" dirty="0"/>
              <a:t> </a:t>
            </a:r>
            <a:r>
              <a:rPr lang="en-CA" dirty="0" err="1"/>
              <a:t>chứa</a:t>
            </a:r>
            <a:r>
              <a:rPr lang="en-CA" dirty="0"/>
              <a:t> </a:t>
            </a:r>
            <a:r>
              <a:rPr lang="en-CA" dirty="0" err="1"/>
              <a:t>những</a:t>
            </a:r>
            <a:r>
              <a:rPr lang="en-CA" dirty="0"/>
              <a:t> </a:t>
            </a:r>
            <a:r>
              <a:rPr lang="en-CA" dirty="0" err="1"/>
              <a:t>lệnh</a:t>
            </a:r>
            <a:r>
              <a:rPr lang="en-CA" dirty="0"/>
              <a:t> </a:t>
            </a:r>
            <a:r>
              <a:rPr lang="en-CA" dirty="0" err="1"/>
              <a:t>liên</a:t>
            </a:r>
            <a:r>
              <a:rPr lang="en-CA" dirty="0"/>
              <a:t> </a:t>
            </a:r>
            <a:r>
              <a:rPr lang="en-CA" dirty="0" err="1"/>
              <a:t>quan</a:t>
            </a:r>
            <a:r>
              <a:rPr lang="en-CA" dirty="0"/>
              <a:t> </a:t>
            </a:r>
            <a:r>
              <a:rPr lang="en-CA" dirty="0" err="1"/>
              <a:t>với</a:t>
            </a:r>
            <a:r>
              <a:rPr lang="en-CA" dirty="0"/>
              <a:t> </a:t>
            </a:r>
            <a:r>
              <a:rPr lang="en-CA" dirty="0" err="1"/>
              <a:t>nhau</a:t>
            </a:r>
            <a:endParaRPr lang="en-US" dirty="0"/>
          </a:p>
          <a:p>
            <a:pPr lvl="1"/>
            <a:r>
              <a:rPr lang="en-CA" dirty="0" err="1"/>
              <a:t>Nếu</a:t>
            </a:r>
            <a:r>
              <a:rPr lang="en-CA" dirty="0"/>
              <a:t> </a:t>
            </a:r>
            <a:r>
              <a:rPr lang="en-CA" dirty="0" err="1"/>
              <a:t>một</a:t>
            </a:r>
            <a:r>
              <a:rPr lang="en-CA" dirty="0"/>
              <a:t> </a:t>
            </a:r>
            <a:r>
              <a:rPr lang="en-CA" dirty="0" err="1"/>
              <a:t>nhóm</a:t>
            </a:r>
            <a:r>
              <a:rPr lang="en-CA" dirty="0"/>
              <a:t> </a:t>
            </a:r>
            <a:r>
              <a:rPr lang="en-CA" dirty="0" err="1"/>
              <a:t>còn</a:t>
            </a:r>
            <a:r>
              <a:rPr lang="en-CA" dirty="0"/>
              <a:t> </a:t>
            </a:r>
            <a:r>
              <a:rPr lang="en-CA" dirty="0" err="1"/>
              <a:t>có</a:t>
            </a:r>
            <a:r>
              <a:rPr lang="en-CA" dirty="0"/>
              <a:t> </a:t>
            </a:r>
            <a:r>
              <a:rPr lang="en-CA" dirty="0" err="1"/>
              <a:t>thêm</a:t>
            </a:r>
            <a:r>
              <a:rPr lang="en-CA" dirty="0"/>
              <a:t> </a:t>
            </a:r>
            <a:r>
              <a:rPr lang="en-CA" dirty="0" err="1"/>
              <a:t>đặc</a:t>
            </a:r>
            <a:r>
              <a:rPr lang="en-CA" dirty="0"/>
              <a:t> </a:t>
            </a:r>
            <a:r>
              <a:rPr lang="en-CA" dirty="0" err="1"/>
              <a:t>tính</a:t>
            </a:r>
            <a:r>
              <a:rPr lang="en-CA" dirty="0"/>
              <a:t> </a:t>
            </a:r>
            <a:r>
              <a:rPr lang="en-CA" dirty="0" err="1"/>
              <a:t>với</a:t>
            </a:r>
            <a:r>
              <a:rPr lang="en-CA" dirty="0"/>
              <a:t> </a:t>
            </a:r>
            <a:r>
              <a:rPr lang="en-CA" dirty="0" err="1"/>
              <a:t>thanh</a:t>
            </a:r>
            <a:r>
              <a:rPr lang="en-CA" dirty="0"/>
              <a:t> </a:t>
            </a:r>
            <a:r>
              <a:rPr lang="en-CA" dirty="0" err="1"/>
              <a:t>cuộn</a:t>
            </a:r>
            <a:r>
              <a:rPr lang="en-US" dirty="0"/>
              <a:t>, </a:t>
            </a:r>
            <a:r>
              <a:rPr lang="vi-VN" dirty="0"/>
              <a:t>Nhấp chuột vào nút    </a:t>
            </a:r>
            <a:r>
              <a:rPr lang="vi-VN" b="1" dirty="0"/>
              <a:t>More</a:t>
            </a:r>
            <a:r>
              <a:rPr lang="vi-VN" dirty="0"/>
              <a:t> để hiển thị đầy đủ danh sách hoặc bộ sưu tập gồm các lựa chọn cho tính năng đó</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17</a:t>
            </a:fld>
            <a:endParaRPr lang="en-US" dirty="0"/>
          </a:p>
        </p:txBody>
      </p:sp>
      <p:pic>
        <p:nvPicPr>
          <p:cNvPr id="6" name="Picture 5" descr="C:\Users\swong\Documents\Manuals\IC3 GS4\7314 IC3 GS4\Screens\L7\l7-011.png"/>
          <p:cNvPicPr/>
          <p:nvPr/>
        </p:nvPicPr>
        <p:blipFill rotWithShape="1">
          <a:blip r:embed="rId3">
            <a:extLst>
              <a:ext uri="{28A0092B-C50C-407E-A947-70E740481C1C}">
                <a14:useLocalDpi xmlns:a14="http://schemas.microsoft.com/office/drawing/2010/main" val="0"/>
              </a:ext>
            </a:extLst>
          </a:blip>
          <a:srcRect r="47804" b="-210"/>
          <a:stretch/>
        </p:blipFill>
        <p:spPr bwMode="auto">
          <a:xfrm>
            <a:off x="4504658" y="1124105"/>
            <a:ext cx="3399696" cy="702453"/>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797178" y="4108176"/>
            <a:ext cx="193130" cy="193130"/>
          </a:xfrm>
          <a:prstGeom prst="rect">
            <a:avLst/>
          </a:prstGeom>
        </p:spPr>
      </p:pic>
    </p:spTree>
    <p:extLst>
      <p:ext uri="{BB962C8B-B14F-4D97-AF65-F5344CB8AC3E}">
        <p14:creationId xmlns:p14="http://schemas.microsoft.com/office/powerpoint/2010/main" val="2950967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r>
              <a:rPr lang="en-US" sz="2800" spc="-150" dirty="0" err="1"/>
              <a:t>Truy</a:t>
            </a:r>
            <a:r>
              <a:rPr lang="en-US" sz="2800" spc="-150" dirty="0"/>
              <a:t> </a:t>
            </a:r>
            <a:r>
              <a:rPr lang="en-US" sz="2800" spc="-150" dirty="0" err="1"/>
              <a:t>cập</a:t>
            </a:r>
            <a:r>
              <a:rPr lang="en-US" sz="2800" spc="-150" dirty="0"/>
              <a:t> </a:t>
            </a:r>
            <a:r>
              <a:rPr lang="en-US" sz="2800" spc="-150" dirty="0" err="1"/>
              <a:t>vào</a:t>
            </a:r>
            <a:r>
              <a:rPr lang="en-US" sz="2800" spc="-150" dirty="0"/>
              <a:t> </a:t>
            </a:r>
            <a:r>
              <a:rPr lang="en-US" sz="2800" spc="-150" dirty="0" err="1"/>
              <a:t>các</a:t>
            </a:r>
            <a:r>
              <a:rPr lang="en-US" sz="2800" spc="-150" dirty="0"/>
              <a:t> </a:t>
            </a:r>
            <a:r>
              <a:rPr lang="en-US" sz="2800" spc="-150" dirty="0" err="1"/>
              <a:t>lệnh</a:t>
            </a:r>
            <a:r>
              <a:rPr lang="en-US" sz="2800" spc="-150" dirty="0"/>
              <a:t> </a:t>
            </a:r>
            <a:r>
              <a:rPr lang="en-US" sz="2800" spc="-150" dirty="0" err="1"/>
              <a:t>và</a:t>
            </a:r>
            <a:r>
              <a:rPr lang="en-US" sz="2800" spc="-150" dirty="0"/>
              <a:t> </a:t>
            </a:r>
            <a:r>
              <a:rPr lang="en-US" sz="2800" spc="-150" dirty="0" err="1"/>
              <a:t>các</a:t>
            </a:r>
            <a:r>
              <a:rPr lang="en-US" sz="2800" spc="-150" dirty="0"/>
              <a:t> </a:t>
            </a:r>
            <a:r>
              <a:rPr lang="en-US" sz="2800" spc="-150" dirty="0" err="1"/>
              <a:t>tính</a:t>
            </a:r>
            <a:r>
              <a:rPr lang="en-US" sz="2800" spc="-150" dirty="0"/>
              <a:t> </a:t>
            </a:r>
            <a:r>
              <a:rPr lang="en-US" sz="2800" spc="-150" dirty="0" err="1"/>
              <a:t>năng</a:t>
            </a:r>
            <a:endParaRPr lang="en-US" sz="2800" spc="-150" dirty="0"/>
          </a:p>
        </p:txBody>
      </p:sp>
      <p:sp>
        <p:nvSpPr>
          <p:cNvPr id="3" name="Content Placeholder 2"/>
          <p:cNvSpPr>
            <a:spLocks noGrp="1"/>
          </p:cNvSpPr>
          <p:nvPr>
            <p:ph idx="1"/>
          </p:nvPr>
        </p:nvSpPr>
        <p:spPr>
          <a:xfrm>
            <a:off x="123291" y="1009055"/>
            <a:ext cx="8352890" cy="3684914"/>
          </a:xfrm>
        </p:spPr>
        <p:txBody>
          <a:bodyPr>
            <a:normAutofit lnSpcReduction="10000"/>
          </a:bodyPr>
          <a:lstStyle/>
          <a:p>
            <a:r>
              <a:rPr lang="en-US" dirty="0" err="1"/>
              <a:t>Nếu</a:t>
            </a:r>
            <a:r>
              <a:rPr lang="en-US" dirty="0"/>
              <a:t> </a:t>
            </a:r>
            <a:r>
              <a:rPr lang="en-US" dirty="0" err="1"/>
              <a:t>một</a:t>
            </a:r>
            <a:r>
              <a:rPr lang="en-US" dirty="0"/>
              <a:t> </a:t>
            </a:r>
            <a:r>
              <a:rPr lang="en-US" dirty="0" err="1"/>
              <a:t>nhóm</a:t>
            </a:r>
            <a:r>
              <a:rPr lang="en-US" dirty="0"/>
              <a:t> </a:t>
            </a:r>
            <a:r>
              <a:rPr lang="en-US" dirty="0" err="1"/>
              <a:t>còn</a:t>
            </a:r>
            <a:r>
              <a:rPr lang="en-US" dirty="0"/>
              <a:t> </a:t>
            </a:r>
            <a:r>
              <a:rPr lang="en-US" dirty="0" err="1"/>
              <a:t>có</a:t>
            </a:r>
            <a:r>
              <a:rPr lang="en-US" dirty="0"/>
              <a:t> </a:t>
            </a:r>
            <a:r>
              <a:rPr lang="en-US" dirty="0" err="1"/>
              <a:t>thêm</a:t>
            </a:r>
            <a:r>
              <a:rPr lang="en-US" dirty="0"/>
              <a:t> </a:t>
            </a:r>
            <a:r>
              <a:rPr lang="en-US" dirty="0" err="1"/>
              <a:t>đặc</a:t>
            </a:r>
            <a:r>
              <a:rPr lang="en-US" dirty="0"/>
              <a:t> </a:t>
            </a:r>
            <a:r>
              <a:rPr lang="en-US" dirty="0" err="1"/>
              <a:t>tính</a:t>
            </a:r>
            <a:r>
              <a:rPr lang="en-US" dirty="0"/>
              <a:t> </a:t>
            </a:r>
            <a:r>
              <a:rPr lang="en-US" dirty="0" err="1"/>
              <a:t>với</a:t>
            </a:r>
            <a:r>
              <a:rPr lang="en-US" dirty="0"/>
              <a:t> </a:t>
            </a:r>
            <a:r>
              <a:rPr lang="en-US" dirty="0" err="1"/>
              <a:t>thanh</a:t>
            </a:r>
            <a:r>
              <a:rPr lang="en-US" dirty="0"/>
              <a:t> </a:t>
            </a:r>
            <a:r>
              <a:rPr lang="en-US" dirty="0" err="1"/>
              <a:t>cuộn</a:t>
            </a:r>
            <a:r>
              <a:rPr lang="en-US" dirty="0"/>
              <a:t>, </a:t>
            </a:r>
            <a:r>
              <a:rPr lang="en-US" dirty="0" err="1"/>
              <a:t>Nhấp</a:t>
            </a:r>
            <a:r>
              <a:rPr lang="en-US" dirty="0"/>
              <a:t> </a:t>
            </a:r>
            <a:r>
              <a:rPr lang="en-US" dirty="0" err="1"/>
              <a:t>chuột</a:t>
            </a:r>
            <a:r>
              <a:rPr lang="en-US" dirty="0"/>
              <a:t> </a:t>
            </a:r>
            <a:r>
              <a:rPr lang="en-US" dirty="0" err="1"/>
              <a:t>vào</a:t>
            </a:r>
            <a:r>
              <a:rPr lang="en-US" dirty="0"/>
              <a:t> </a:t>
            </a:r>
            <a:r>
              <a:rPr lang="en-US" dirty="0" err="1"/>
              <a:t>nút</a:t>
            </a:r>
            <a:r>
              <a:rPr lang="en-US" dirty="0"/>
              <a:t>    </a:t>
            </a:r>
            <a:r>
              <a:rPr lang="en-US" b="1" dirty="0"/>
              <a:t>More</a:t>
            </a:r>
            <a:r>
              <a:rPr lang="en-US" dirty="0"/>
              <a:t> </a:t>
            </a:r>
            <a:r>
              <a:rPr lang="en-US" dirty="0" err="1"/>
              <a:t>để</a:t>
            </a:r>
            <a:r>
              <a:rPr lang="en-US" dirty="0"/>
              <a:t> </a:t>
            </a:r>
            <a:r>
              <a:rPr lang="en-US" dirty="0" err="1"/>
              <a:t>hiển</a:t>
            </a:r>
            <a:r>
              <a:rPr lang="en-US" dirty="0"/>
              <a:t> thị </a:t>
            </a:r>
            <a:r>
              <a:rPr lang="en-US" dirty="0" err="1"/>
              <a:t>đầy</a:t>
            </a:r>
            <a:r>
              <a:rPr lang="en-US" dirty="0"/>
              <a:t> </a:t>
            </a:r>
            <a:r>
              <a:rPr lang="en-US" dirty="0" err="1"/>
              <a:t>đủ</a:t>
            </a:r>
            <a:r>
              <a:rPr lang="en-US" dirty="0"/>
              <a:t> </a:t>
            </a:r>
            <a:r>
              <a:rPr lang="en-US" dirty="0" err="1"/>
              <a:t>lựa</a:t>
            </a:r>
            <a:r>
              <a:rPr lang="en-US" dirty="0"/>
              <a:t> </a:t>
            </a:r>
            <a:r>
              <a:rPr lang="en-US" dirty="0" err="1"/>
              <a:t>chọn</a:t>
            </a:r>
            <a:endParaRPr lang="en-US" dirty="0"/>
          </a:p>
          <a:p>
            <a:pPr lvl="1"/>
            <a:r>
              <a:rPr lang="vi-VN" dirty="0"/>
              <a:t>Khi bạn đặt trỏ chuột qua một tùy chọn trong bộ sưu tập, chương trình hiển thị mục được chọn sẽ xuất hiện như thế nào với tùy chọn trong bộ sưu tập để xem trước</a:t>
            </a:r>
            <a:endParaRPr lang="en-US" dirty="0"/>
          </a:p>
          <a:p>
            <a:r>
              <a:rPr lang="en-US" dirty="0" err="1"/>
              <a:t>Một</a:t>
            </a:r>
            <a:r>
              <a:rPr lang="en-US" dirty="0"/>
              <a:t> </a:t>
            </a:r>
            <a:r>
              <a:rPr lang="en-US" dirty="0" err="1"/>
              <a:t>vài</a:t>
            </a:r>
            <a:r>
              <a:rPr lang="en-US" dirty="0"/>
              <a:t> </a:t>
            </a:r>
            <a:r>
              <a:rPr lang="en-US" dirty="0" err="1"/>
              <a:t>nhóm</a:t>
            </a:r>
            <a:r>
              <a:rPr lang="en-US" dirty="0"/>
              <a:t> </a:t>
            </a:r>
            <a:r>
              <a:rPr lang="en-US" dirty="0" err="1"/>
              <a:t>trên</a:t>
            </a:r>
            <a:r>
              <a:rPr lang="en-US" dirty="0"/>
              <a:t> </a:t>
            </a:r>
            <a:r>
              <a:rPr lang="en-US" dirty="0" err="1"/>
              <a:t>thanh</a:t>
            </a:r>
            <a:r>
              <a:rPr lang="en-US" dirty="0"/>
              <a:t> Ribbon </a:t>
            </a:r>
            <a:r>
              <a:rPr lang="en-US" dirty="0" err="1"/>
              <a:t>chứa</a:t>
            </a:r>
            <a:r>
              <a:rPr lang="en-US" dirty="0"/>
              <a:t> </a:t>
            </a:r>
            <a:r>
              <a:rPr lang="en-US" dirty="0" err="1"/>
              <a:t>nút</a:t>
            </a:r>
            <a:r>
              <a:rPr lang="en-US" dirty="0"/>
              <a:t> </a:t>
            </a:r>
            <a:r>
              <a:rPr lang="en-US" b="1" spc="-150" dirty="0"/>
              <a:t>Dialog box launcher </a:t>
            </a:r>
          </a:p>
          <a:p>
            <a:pPr lvl="1"/>
            <a:r>
              <a:rPr lang="vi-VN" dirty="0"/>
              <a:t>Nhấp chuột chọn nút này để mở</a:t>
            </a:r>
            <a:br>
              <a:rPr lang="vi-VN" dirty="0"/>
            </a:br>
            <a:r>
              <a:rPr lang="vi-VN" dirty="0"/>
              <a:t>hộp thoại hoặc cửa sổ tương</a:t>
            </a:r>
            <a:br>
              <a:rPr lang="vi-VN" dirty="0"/>
            </a:br>
            <a:r>
              <a:rPr lang="vi-VN" dirty="0"/>
              <a:t>ứng được liên kết với tính năng</a:t>
            </a:r>
            <a:br>
              <a:rPr lang="vi-VN" dirty="0"/>
            </a:br>
            <a:r>
              <a:rPr lang="vi-VN" dirty="0"/>
              <a:t>mà bạn muốn áp dụng</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18</a:t>
            </a:fld>
            <a:endParaRPr lang="en-US" dirty="0"/>
          </a:p>
        </p:txBody>
      </p:sp>
      <p:pic>
        <p:nvPicPr>
          <p:cNvPr id="6" name="Picture 5" descr="C:\Users\swong\Documents\Manuals\IC3 GS4\7314 IC3 GS4\Screens\L7\l7-015.png"/>
          <p:cNvPicPr/>
          <p:nvPr/>
        </p:nvPicPr>
        <p:blipFill>
          <a:blip r:embed="rId3">
            <a:extLst>
              <a:ext uri="{28A0092B-C50C-407E-A947-70E740481C1C}">
                <a14:useLocalDpi xmlns:a14="http://schemas.microsoft.com/office/drawing/2010/main" val="0"/>
              </a:ext>
            </a:extLst>
          </a:blip>
          <a:srcRect/>
          <a:stretch>
            <a:fillRect/>
          </a:stretch>
        </p:blipFill>
        <p:spPr bwMode="auto">
          <a:xfrm>
            <a:off x="4775489" y="3126715"/>
            <a:ext cx="1905612" cy="1609920"/>
          </a:xfrm>
          <a:prstGeom prst="rect">
            <a:avLst/>
          </a:prstGeom>
          <a:noFill/>
          <a:ln>
            <a:noFill/>
          </a:ln>
        </p:spPr>
      </p:pic>
      <p:pic>
        <p:nvPicPr>
          <p:cNvPr id="7" name="Picture 6" descr="C:\Users\swong\Documents\Manuals\IC3 GS4\7314 IC3 GS4\Screens\L7\l7-014.png"/>
          <p:cNvPicPr/>
          <p:nvPr/>
        </p:nvPicPr>
        <p:blipFill>
          <a:blip r:embed="rId4">
            <a:extLst>
              <a:ext uri="{28A0092B-C50C-407E-A947-70E740481C1C}">
                <a14:useLocalDpi xmlns:a14="http://schemas.microsoft.com/office/drawing/2010/main" val="0"/>
              </a:ext>
            </a:extLst>
          </a:blip>
          <a:srcRect/>
          <a:stretch>
            <a:fillRect/>
          </a:stretch>
        </p:blipFill>
        <p:spPr bwMode="auto">
          <a:xfrm>
            <a:off x="6809199" y="3177471"/>
            <a:ext cx="1194117" cy="1511708"/>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2262620" y="1367852"/>
            <a:ext cx="207052" cy="273571"/>
          </a:xfrm>
          <a:prstGeom prst="rect">
            <a:avLst/>
          </a:prstGeom>
        </p:spPr>
      </p:pic>
    </p:spTree>
    <p:extLst>
      <p:ext uri="{BB962C8B-B14F-4D97-AF65-F5344CB8AC3E}">
        <p14:creationId xmlns:p14="http://schemas.microsoft.com/office/powerpoint/2010/main" val="3468540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r>
              <a:rPr lang="en-US" sz="2800" spc="-150" dirty="0" err="1"/>
              <a:t>Truy</a:t>
            </a:r>
            <a:r>
              <a:rPr lang="en-US" sz="2800" spc="-150" dirty="0"/>
              <a:t> </a:t>
            </a:r>
            <a:r>
              <a:rPr lang="en-US" sz="2800" spc="-150" dirty="0" err="1"/>
              <a:t>cập</a:t>
            </a:r>
            <a:r>
              <a:rPr lang="en-US" sz="2800" spc="-150" dirty="0"/>
              <a:t> </a:t>
            </a:r>
            <a:r>
              <a:rPr lang="en-US" sz="2800" spc="-150" dirty="0" err="1"/>
              <a:t>vào</a:t>
            </a:r>
            <a:r>
              <a:rPr lang="en-US" sz="2800" spc="-150" dirty="0"/>
              <a:t> </a:t>
            </a:r>
            <a:r>
              <a:rPr lang="en-US" sz="2800" spc="-150" dirty="0" err="1"/>
              <a:t>các</a:t>
            </a:r>
            <a:r>
              <a:rPr lang="en-US" sz="2800" spc="-150" dirty="0"/>
              <a:t> </a:t>
            </a:r>
            <a:r>
              <a:rPr lang="en-US" sz="2800" spc="-150" dirty="0" err="1"/>
              <a:t>lệnh</a:t>
            </a:r>
            <a:r>
              <a:rPr lang="en-US" sz="2800" spc="-150" dirty="0"/>
              <a:t> </a:t>
            </a:r>
            <a:r>
              <a:rPr lang="en-US" sz="2800" spc="-150" dirty="0" err="1"/>
              <a:t>và</a:t>
            </a:r>
            <a:r>
              <a:rPr lang="en-US" sz="2800" spc="-150" dirty="0"/>
              <a:t> </a:t>
            </a:r>
            <a:r>
              <a:rPr lang="en-US" sz="2800" spc="-150" dirty="0" err="1"/>
              <a:t>các</a:t>
            </a:r>
            <a:r>
              <a:rPr lang="en-US" sz="2800" spc="-150" dirty="0"/>
              <a:t> </a:t>
            </a:r>
            <a:r>
              <a:rPr lang="en-US" sz="2800" spc="-150" dirty="0" err="1"/>
              <a:t>tính</a:t>
            </a:r>
            <a:r>
              <a:rPr lang="en-US" sz="2800" spc="-150" dirty="0"/>
              <a:t> </a:t>
            </a:r>
            <a:r>
              <a:rPr lang="en-US" sz="2800" spc="-150" dirty="0" err="1"/>
              <a:t>năng</a:t>
            </a:r>
            <a:endParaRPr lang="en-US" sz="2800" spc="-150" dirty="0"/>
          </a:p>
        </p:txBody>
      </p:sp>
      <p:sp>
        <p:nvSpPr>
          <p:cNvPr id="3" name="Content Placeholder 2"/>
          <p:cNvSpPr>
            <a:spLocks noGrp="1"/>
          </p:cNvSpPr>
          <p:nvPr>
            <p:ph idx="1"/>
          </p:nvPr>
        </p:nvSpPr>
        <p:spPr/>
        <p:txBody>
          <a:bodyPr/>
          <a:lstStyle/>
          <a:p>
            <a:r>
              <a:rPr lang="en-US" dirty="0" err="1"/>
              <a:t>Để</a:t>
            </a:r>
            <a:r>
              <a:rPr lang="en-US" dirty="0"/>
              <a:t> thu </a:t>
            </a:r>
            <a:r>
              <a:rPr lang="en-US" dirty="0" err="1"/>
              <a:t>nhỏ</a:t>
            </a:r>
            <a:r>
              <a:rPr lang="en-US" dirty="0"/>
              <a:t> </a:t>
            </a:r>
            <a:r>
              <a:rPr lang="en-US" dirty="0" err="1"/>
              <a:t>dải</a:t>
            </a:r>
            <a:r>
              <a:rPr lang="en-US" dirty="0"/>
              <a:t> Ribbon:</a:t>
            </a:r>
          </a:p>
          <a:p>
            <a:pPr lvl="1"/>
            <a:r>
              <a:rPr lang="en-US" dirty="0" err="1"/>
              <a:t>Nhấp</a:t>
            </a:r>
            <a:r>
              <a:rPr lang="en-US" dirty="0"/>
              <a:t> </a:t>
            </a:r>
            <a:r>
              <a:rPr lang="en-US" dirty="0" err="1"/>
              <a:t>đúp</a:t>
            </a:r>
            <a:r>
              <a:rPr lang="en-US" dirty="0"/>
              <a:t> </a:t>
            </a:r>
            <a:r>
              <a:rPr lang="en-US" dirty="0" err="1"/>
              <a:t>chuột</a:t>
            </a:r>
            <a:r>
              <a:rPr lang="en-US" dirty="0"/>
              <a:t> </a:t>
            </a:r>
            <a:r>
              <a:rPr lang="en-US" dirty="0" err="1"/>
              <a:t>vào</a:t>
            </a:r>
            <a:r>
              <a:rPr lang="en-US" dirty="0"/>
              <a:t> </a:t>
            </a:r>
            <a:r>
              <a:rPr lang="en-US" dirty="0" err="1"/>
              <a:t>một</a:t>
            </a:r>
            <a:r>
              <a:rPr lang="en-US" dirty="0"/>
              <a:t> </a:t>
            </a:r>
            <a:r>
              <a:rPr lang="en-US" dirty="0" err="1"/>
              <a:t>thẻ</a:t>
            </a:r>
            <a:r>
              <a:rPr lang="en-US" dirty="0"/>
              <a:t> </a:t>
            </a:r>
            <a:r>
              <a:rPr lang="en-US" dirty="0" err="1"/>
              <a:t>bất</a:t>
            </a:r>
            <a:r>
              <a:rPr lang="en-US" dirty="0"/>
              <a:t> </a:t>
            </a:r>
            <a:r>
              <a:rPr lang="en-US" dirty="0" err="1"/>
              <a:t>kỳ</a:t>
            </a:r>
            <a:r>
              <a:rPr lang="en-US" dirty="0"/>
              <a:t>, </a:t>
            </a:r>
            <a:r>
              <a:rPr lang="en-US" dirty="0" err="1"/>
              <a:t>hoặc</a:t>
            </a:r>
            <a:endParaRPr lang="en-US" dirty="0"/>
          </a:p>
          <a:p>
            <a:pPr lvl="1"/>
            <a:r>
              <a:rPr lang="en-US" dirty="0" err="1"/>
              <a:t>Nhấp</a:t>
            </a:r>
            <a:r>
              <a:rPr lang="en-US" dirty="0"/>
              <a:t> </a:t>
            </a:r>
            <a:r>
              <a:rPr lang="en-US" dirty="0" err="1"/>
              <a:t>chuột</a:t>
            </a:r>
            <a:r>
              <a:rPr lang="en-US" dirty="0"/>
              <a:t> </a:t>
            </a:r>
            <a:r>
              <a:rPr lang="en-US" dirty="0" err="1"/>
              <a:t>vào</a:t>
            </a:r>
            <a:r>
              <a:rPr lang="en-US" dirty="0"/>
              <a:t> </a:t>
            </a:r>
            <a:r>
              <a:rPr lang="en-US" dirty="0" err="1"/>
              <a:t>nút</a:t>
            </a:r>
            <a:endParaRPr lang="en-US" dirty="0"/>
          </a:p>
          <a:p>
            <a:r>
              <a:rPr lang="vi-VN" dirty="0"/>
              <a:t>Để hiển thị lại Ribbon, lặp lại một trong những bước trên</a:t>
            </a:r>
            <a:endParaRPr lang="en-US" dirty="0"/>
          </a:p>
          <a:p>
            <a:pPr lvl="1"/>
            <a:r>
              <a:rPr lang="en-US" dirty="0" err="1"/>
              <a:t>nút</a:t>
            </a:r>
            <a:r>
              <a:rPr lang="en-US" dirty="0"/>
              <a:t> </a:t>
            </a:r>
            <a:r>
              <a:rPr lang="en-US" dirty="0" err="1"/>
              <a:t>trên</a:t>
            </a:r>
            <a:r>
              <a:rPr lang="en-US" dirty="0"/>
              <a:t> Ribbon </a:t>
            </a:r>
            <a:r>
              <a:rPr lang="en-US" dirty="0" err="1"/>
              <a:t>đổi</a:t>
            </a:r>
            <a:r>
              <a:rPr lang="en-US" dirty="0"/>
              <a:t> </a:t>
            </a:r>
            <a:r>
              <a:rPr lang="en-US" dirty="0" err="1"/>
              <a:t>thành</a:t>
            </a:r>
            <a:r>
              <a:rPr lang="en-US" sz="1600" dirty="0"/>
              <a:t>    </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19</a:t>
            </a:fld>
            <a:endParaRPr lang="en-US" dirty="0"/>
          </a:p>
        </p:txBody>
      </p:sp>
      <p:pic>
        <p:nvPicPr>
          <p:cNvPr id="6" name="Picture 5" descr="Description: u3-016"/>
          <p:cNvPicPr/>
          <p:nvPr/>
        </p:nvPicPr>
        <p:blipFill>
          <a:blip r:embed="rId3">
            <a:extLst>
              <a:ext uri="{28A0092B-C50C-407E-A947-70E740481C1C}">
                <a14:useLocalDpi xmlns:a14="http://schemas.microsoft.com/office/drawing/2010/main" val="0"/>
              </a:ext>
            </a:extLst>
          </a:blip>
          <a:srcRect/>
          <a:stretch>
            <a:fillRect/>
          </a:stretch>
        </p:blipFill>
        <p:spPr bwMode="auto">
          <a:xfrm>
            <a:off x="3185371" y="1903038"/>
            <a:ext cx="182246" cy="223713"/>
          </a:xfrm>
          <a:prstGeom prst="rect">
            <a:avLst/>
          </a:prstGeom>
          <a:noFill/>
          <a:ln>
            <a:noFill/>
          </a:ln>
        </p:spPr>
      </p:pic>
      <p:pic>
        <p:nvPicPr>
          <p:cNvPr id="7" name="Picture 6" descr="C:\Users\swong\Documents\Manuals\IC3 GS4\7314 IC3 GS4\Screens\L7\l7-017.png"/>
          <p:cNvPicPr/>
          <p:nvPr/>
        </p:nvPicPr>
        <p:blipFill>
          <a:blip r:embed="rId4">
            <a:extLst>
              <a:ext uri="{28A0092B-C50C-407E-A947-70E740481C1C}">
                <a14:useLocalDpi xmlns:a14="http://schemas.microsoft.com/office/drawing/2010/main" val="0"/>
              </a:ext>
            </a:extLst>
          </a:blip>
          <a:srcRect/>
          <a:stretch>
            <a:fillRect/>
          </a:stretch>
        </p:blipFill>
        <p:spPr bwMode="auto">
          <a:xfrm>
            <a:off x="3864795" y="2732927"/>
            <a:ext cx="183878" cy="214172"/>
          </a:xfrm>
          <a:prstGeom prst="rect">
            <a:avLst/>
          </a:prstGeom>
          <a:noFill/>
          <a:ln>
            <a:noFill/>
          </a:ln>
        </p:spPr>
      </p:pic>
    </p:spTree>
    <p:extLst>
      <p:ext uri="{BB962C8B-B14F-4D97-AF65-F5344CB8AC3E}">
        <p14:creationId xmlns:p14="http://schemas.microsoft.com/office/powerpoint/2010/main" val="984093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Bắt</a:t>
            </a:r>
            <a:r>
              <a:rPr lang="en-US" dirty="0"/>
              <a:t> </a:t>
            </a:r>
            <a:r>
              <a:rPr lang="en-US" dirty="0" err="1"/>
              <a:t>đầu</a:t>
            </a:r>
            <a:endParaRPr lang="vi-VN" dirty="0"/>
          </a:p>
        </p:txBody>
      </p:sp>
      <p:sp>
        <p:nvSpPr>
          <p:cNvPr id="3" name="Content Placeholder 2"/>
          <p:cNvSpPr>
            <a:spLocks noGrp="1"/>
          </p:cNvSpPr>
          <p:nvPr>
            <p:ph idx="1"/>
          </p:nvPr>
        </p:nvSpPr>
        <p:spPr/>
        <p:txBody>
          <a:bodyPr/>
          <a:lstStyle/>
          <a:p>
            <a:r>
              <a:rPr lang="en-CA" dirty="0" err="1"/>
              <a:t>Sự</a:t>
            </a:r>
            <a:r>
              <a:rPr lang="en-CA" dirty="0"/>
              <a:t> </a:t>
            </a:r>
            <a:r>
              <a:rPr lang="en-CA" dirty="0" err="1"/>
              <a:t>đồng</a:t>
            </a:r>
            <a:r>
              <a:rPr lang="en-CA" dirty="0"/>
              <a:t> </a:t>
            </a:r>
            <a:r>
              <a:rPr lang="en-CA" dirty="0" err="1"/>
              <a:t>giữa</a:t>
            </a:r>
            <a:r>
              <a:rPr lang="en-CA" dirty="0"/>
              <a:t> </a:t>
            </a:r>
            <a:r>
              <a:rPr lang="en-CA" dirty="0" err="1"/>
              <a:t>các</a:t>
            </a:r>
            <a:r>
              <a:rPr lang="en-CA" dirty="0"/>
              <a:t> </a:t>
            </a:r>
            <a:r>
              <a:rPr lang="en-CA" dirty="0" err="1"/>
              <a:t>chương</a:t>
            </a:r>
            <a:r>
              <a:rPr lang="en-CA" dirty="0"/>
              <a:t> </a:t>
            </a:r>
            <a:r>
              <a:rPr lang="en-CA" dirty="0" err="1"/>
              <a:t>trình</a:t>
            </a:r>
            <a:r>
              <a:rPr lang="en-CA" dirty="0"/>
              <a:t> </a:t>
            </a:r>
            <a:r>
              <a:rPr lang="en-CA" dirty="0" err="1"/>
              <a:t>giúp</a:t>
            </a:r>
            <a:r>
              <a:rPr lang="en-CA" dirty="0"/>
              <a:t> </a:t>
            </a:r>
            <a:r>
              <a:rPr lang="en-CA" dirty="0" err="1"/>
              <a:t>tiết</a:t>
            </a:r>
            <a:r>
              <a:rPr lang="en-CA" dirty="0"/>
              <a:t> </a:t>
            </a:r>
            <a:r>
              <a:rPr lang="en-CA" dirty="0" err="1"/>
              <a:t>kiệm</a:t>
            </a:r>
            <a:r>
              <a:rPr lang="en-CA" dirty="0"/>
              <a:t> </a:t>
            </a:r>
            <a:r>
              <a:rPr lang="en-CA" dirty="0" err="1"/>
              <a:t>thời</a:t>
            </a:r>
            <a:r>
              <a:rPr lang="en-CA" dirty="0"/>
              <a:t> </a:t>
            </a:r>
            <a:r>
              <a:rPr lang="en-CA" dirty="0" err="1"/>
              <a:t>gian</a:t>
            </a:r>
            <a:r>
              <a:rPr lang="en-CA" dirty="0"/>
              <a:t> </a:t>
            </a:r>
            <a:r>
              <a:rPr lang="en-CA" dirty="0" err="1"/>
              <a:t>để</a:t>
            </a:r>
            <a:r>
              <a:rPr lang="en-CA" dirty="0"/>
              <a:t> </a:t>
            </a:r>
            <a:r>
              <a:rPr lang="en-CA" dirty="0" err="1"/>
              <a:t>học</a:t>
            </a:r>
            <a:r>
              <a:rPr lang="en-CA" dirty="0"/>
              <a:t> </a:t>
            </a:r>
            <a:r>
              <a:rPr lang="en-CA" dirty="0" err="1"/>
              <a:t>các</a:t>
            </a:r>
            <a:r>
              <a:rPr lang="en-CA" dirty="0"/>
              <a:t> </a:t>
            </a:r>
            <a:r>
              <a:rPr lang="en-CA" dirty="0" err="1"/>
              <a:t>khái</a:t>
            </a:r>
            <a:r>
              <a:rPr lang="en-CA" dirty="0"/>
              <a:t> </a:t>
            </a:r>
            <a:r>
              <a:rPr lang="en-CA" dirty="0" err="1"/>
              <a:t>niệm</a:t>
            </a:r>
            <a:r>
              <a:rPr lang="en-CA" dirty="0"/>
              <a:t> </a:t>
            </a:r>
            <a:r>
              <a:rPr lang="en-CA" dirty="0" err="1"/>
              <a:t>căn</a:t>
            </a:r>
            <a:r>
              <a:rPr lang="en-CA" dirty="0"/>
              <a:t> </a:t>
            </a:r>
            <a:r>
              <a:rPr lang="en-CA" dirty="0" err="1"/>
              <a:t>bản</a:t>
            </a:r>
            <a:r>
              <a:rPr lang="en-CA" dirty="0"/>
              <a:t> </a:t>
            </a:r>
            <a:r>
              <a:rPr lang="en-CA" dirty="0" err="1"/>
              <a:t>của</a:t>
            </a:r>
            <a:r>
              <a:rPr lang="en-CA" dirty="0"/>
              <a:t> </a:t>
            </a:r>
            <a:r>
              <a:rPr lang="en-CA" dirty="0" err="1"/>
              <a:t>một</a:t>
            </a:r>
            <a:r>
              <a:rPr lang="en-CA" dirty="0"/>
              <a:t> </a:t>
            </a:r>
            <a:r>
              <a:rPr lang="en-CA" dirty="0" err="1"/>
              <a:t>chương</a:t>
            </a:r>
            <a:r>
              <a:rPr lang="en-CA" dirty="0"/>
              <a:t> </a:t>
            </a:r>
            <a:r>
              <a:rPr lang="en-CA" dirty="0" err="1"/>
              <a:t>trình</a:t>
            </a:r>
            <a:r>
              <a:rPr lang="en-CA" dirty="0"/>
              <a:t> </a:t>
            </a:r>
            <a:r>
              <a:rPr lang="en-CA" dirty="0" err="1"/>
              <a:t>mới</a:t>
            </a:r>
            <a:endParaRPr lang="en-US" dirty="0"/>
          </a:p>
          <a:p>
            <a:r>
              <a:rPr lang="en-CA" dirty="0" err="1"/>
              <a:t>Những</a:t>
            </a:r>
            <a:r>
              <a:rPr lang="en-CA" dirty="0"/>
              <a:t> </a:t>
            </a:r>
            <a:r>
              <a:rPr lang="en-CA" dirty="0" err="1"/>
              <a:t>khái</a:t>
            </a:r>
            <a:r>
              <a:rPr lang="en-CA" dirty="0"/>
              <a:t> </a:t>
            </a:r>
            <a:r>
              <a:rPr lang="en-CA" dirty="0" err="1"/>
              <a:t>niệm</a:t>
            </a:r>
            <a:r>
              <a:rPr lang="en-CA" dirty="0"/>
              <a:t> </a:t>
            </a:r>
            <a:r>
              <a:rPr lang="en-CA" dirty="0" err="1"/>
              <a:t>và</a:t>
            </a:r>
            <a:r>
              <a:rPr lang="en-CA" dirty="0"/>
              <a:t> </a:t>
            </a:r>
            <a:r>
              <a:rPr lang="en-CA" dirty="0" err="1"/>
              <a:t>những</a:t>
            </a:r>
            <a:r>
              <a:rPr lang="en-CA" dirty="0"/>
              <a:t> </a:t>
            </a:r>
            <a:r>
              <a:rPr lang="en-CA" dirty="0" err="1"/>
              <a:t>kỹ</a:t>
            </a:r>
            <a:r>
              <a:rPr lang="en-CA" dirty="0"/>
              <a:t> </a:t>
            </a:r>
            <a:r>
              <a:rPr lang="en-CA" dirty="0" err="1"/>
              <a:t>năng</a:t>
            </a:r>
            <a:r>
              <a:rPr lang="en-CA" dirty="0"/>
              <a:t> </a:t>
            </a:r>
            <a:r>
              <a:rPr lang="en-CA" dirty="0" err="1"/>
              <a:t>nền</a:t>
            </a:r>
            <a:r>
              <a:rPr lang="en-CA" dirty="0"/>
              <a:t> </a:t>
            </a:r>
            <a:r>
              <a:rPr lang="en-CA" dirty="0" err="1"/>
              <a:t>tảng</a:t>
            </a:r>
            <a:r>
              <a:rPr lang="en-CA" dirty="0"/>
              <a:t> </a:t>
            </a:r>
            <a:r>
              <a:rPr lang="en-CA" dirty="0" err="1"/>
              <a:t>trong</a:t>
            </a:r>
            <a:r>
              <a:rPr lang="en-CA" dirty="0"/>
              <a:t> </a:t>
            </a:r>
            <a:r>
              <a:rPr lang="en-CA" dirty="0" err="1"/>
              <a:t>các</a:t>
            </a:r>
            <a:r>
              <a:rPr lang="en-CA" dirty="0"/>
              <a:t> </a:t>
            </a:r>
            <a:r>
              <a:rPr lang="en-CA" dirty="0" err="1"/>
              <a:t>chương</a:t>
            </a:r>
            <a:r>
              <a:rPr lang="en-CA" dirty="0"/>
              <a:t> </a:t>
            </a:r>
            <a:r>
              <a:rPr lang="en-CA" dirty="0" err="1"/>
              <a:t>trình</a:t>
            </a:r>
            <a:r>
              <a:rPr lang="en-CA" dirty="0"/>
              <a:t> </a:t>
            </a:r>
            <a:r>
              <a:rPr lang="en-CA" dirty="0" err="1"/>
              <a:t>ứng</a:t>
            </a:r>
            <a:r>
              <a:rPr lang="en-CA" dirty="0"/>
              <a:t> </a:t>
            </a:r>
            <a:r>
              <a:rPr lang="en-CA" dirty="0" err="1"/>
              <a:t>dụng</a:t>
            </a:r>
            <a:r>
              <a:rPr lang="en-CA" dirty="0"/>
              <a:t> </a:t>
            </a:r>
            <a:r>
              <a:rPr lang="en-CA" dirty="0" err="1"/>
              <a:t>là</a:t>
            </a:r>
            <a:r>
              <a:rPr lang="en-CA" dirty="0"/>
              <a:t> </a:t>
            </a:r>
            <a:r>
              <a:rPr lang="en-CA" dirty="0" err="1"/>
              <a:t>tương</a:t>
            </a:r>
            <a:r>
              <a:rPr lang="en-CA" dirty="0"/>
              <a:t> </a:t>
            </a:r>
            <a:r>
              <a:rPr lang="en-CA" dirty="0" err="1"/>
              <a:t>tự</a:t>
            </a:r>
            <a:r>
              <a:rPr lang="en-CA" dirty="0"/>
              <a:t> </a:t>
            </a:r>
            <a:r>
              <a:rPr lang="en-CA" dirty="0" err="1"/>
              <a:t>nhau</a:t>
            </a:r>
            <a:endParaRPr lang="en-US" dirty="0"/>
          </a:p>
          <a:p>
            <a:pPr lvl="1"/>
            <a:r>
              <a:rPr lang="en-CA" dirty="0" err="1"/>
              <a:t>sự</a:t>
            </a:r>
            <a:r>
              <a:rPr lang="en-CA" dirty="0"/>
              <a:t> </a:t>
            </a:r>
            <a:r>
              <a:rPr lang="en-CA" dirty="0" err="1"/>
              <a:t>khác</a:t>
            </a:r>
            <a:r>
              <a:rPr lang="en-CA" dirty="0"/>
              <a:t> </a:t>
            </a:r>
            <a:r>
              <a:rPr lang="en-CA" dirty="0" err="1"/>
              <a:t>biệt</a:t>
            </a:r>
            <a:r>
              <a:rPr lang="en-CA" dirty="0"/>
              <a:t> </a:t>
            </a:r>
            <a:r>
              <a:rPr lang="en-CA" dirty="0" err="1"/>
              <a:t>chính</a:t>
            </a:r>
            <a:r>
              <a:rPr lang="en-CA" dirty="0"/>
              <a:t> </a:t>
            </a:r>
            <a:r>
              <a:rPr lang="en-CA" dirty="0" err="1"/>
              <a:t>liên</a:t>
            </a:r>
            <a:r>
              <a:rPr lang="en-CA" dirty="0"/>
              <a:t> </a:t>
            </a:r>
            <a:r>
              <a:rPr lang="en-CA" dirty="0" err="1"/>
              <a:t>quan</a:t>
            </a:r>
            <a:r>
              <a:rPr lang="en-CA" dirty="0"/>
              <a:t> </a:t>
            </a:r>
            <a:r>
              <a:rPr lang="en-CA" dirty="0" err="1"/>
              <a:t>đến</a:t>
            </a:r>
            <a:r>
              <a:rPr lang="en-CA" dirty="0"/>
              <a:t> </a:t>
            </a:r>
            <a:r>
              <a:rPr lang="en-CA" dirty="0" err="1"/>
              <a:t>vị</a:t>
            </a:r>
            <a:r>
              <a:rPr lang="en-CA" dirty="0"/>
              <a:t> </a:t>
            </a:r>
            <a:r>
              <a:rPr lang="en-CA" dirty="0" err="1"/>
              <a:t>trí</a:t>
            </a:r>
            <a:r>
              <a:rPr lang="en-CA" dirty="0"/>
              <a:t> </a:t>
            </a:r>
            <a:r>
              <a:rPr lang="en-CA" dirty="0" err="1"/>
              <a:t>của</a:t>
            </a:r>
            <a:r>
              <a:rPr lang="en-CA" dirty="0"/>
              <a:t> </a:t>
            </a:r>
            <a:r>
              <a:rPr lang="en-CA" dirty="0" err="1"/>
              <a:t>các</a:t>
            </a:r>
            <a:r>
              <a:rPr lang="en-CA" dirty="0"/>
              <a:t> </a:t>
            </a:r>
            <a:r>
              <a:rPr lang="en-CA" dirty="0" err="1"/>
              <a:t>lệnh</a:t>
            </a:r>
            <a:r>
              <a:rPr lang="en-CA" dirty="0"/>
              <a:t> </a:t>
            </a:r>
            <a:r>
              <a:rPr lang="en-CA" dirty="0" err="1"/>
              <a:t>trong</a:t>
            </a:r>
            <a:r>
              <a:rPr lang="en-CA" dirty="0"/>
              <a:t> </a:t>
            </a:r>
            <a:r>
              <a:rPr lang="en-CA" dirty="0" err="1"/>
              <a:t>mỗi</a:t>
            </a:r>
            <a:r>
              <a:rPr lang="en-CA" dirty="0"/>
              <a:t> </a:t>
            </a:r>
            <a:r>
              <a:rPr lang="en-CA" dirty="0" err="1"/>
              <a:t>chương</a:t>
            </a:r>
            <a:r>
              <a:rPr lang="en-CA" dirty="0"/>
              <a:t> </a:t>
            </a:r>
            <a:r>
              <a:rPr lang="en-CA" dirty="0" err="1"/>
              <a:t>trình</a:t>
            </a:r>
            <a:endParaRPr lang="en-US" dirty="0"/>
          </a:p>
          <a:p>
            <a:r>
              <a:rPr lang="en-CA" dirty="0"/>
              <a:t>Microsoft Office </a:t>
            </a:r>
            <a:r>
              <a:rPr lang="en-CA" dirty="0" err="1"/>
              <a:t>là</a:t>
            </a:r>
            <a:r>
              <a:rPr lang="en-CA" dirty="0"/>
              <a:t> </a:t>
            </a:r>
            <a:r>
              <a:rPr lang="en-CA" dirty="0" err="1"/>
              <a:t>một</a:t>
            </a:r>
            <a:r>
              <a:rPr lang="en-CA" dirty="0"/>
              <a:t> </a:t>
            </a:r>
            <a:r>
              <a:rPr lang="en-CA" dirty="0" err="1"/>
              <a:t>bộ</a:t>
            </a:r>
            <a:r>
              <a:rPr lang="en-CA" dirty="0"/>
              <a:t> </a:t>
            </a:r>
            <a:r>
              <a:rPr lang="en-CA" dirty="0" err="1"/>
              <a:t>chương</a:t>
            </a:r>
            <a:r>
              <a:rPr lang="en-CA" dirty="0"/>
              <a:t> trinh </a:t>
            </a:r>
            <a:r>
              <a:rPr lang="en-CA" dirty="0" err="1"/>
              <a:t>phổ</a:t>
            </a:r>
            <a:r>
              <a:rPr lang="en-CA" dirty="0"/>
              <a:t> </a:t>
            </a:r>
            <a:r>
              <a:rPr lang="en-CA" dirty="0" err="1"/>
              <a:t>biến</a:t>
            </a:r>
            <a:endParaRPr lang="en-CA" dirty="0"/>
          </a:p>
          <a:p>
            <a:pPr lvl="1"/>
            <a:r>
              <a:rPr lang="en-CA" dirty="0"/>
              <a:t>Word, Excel, PowerPoint </a:t>
            </a:r>
            <a:r>
              <a:rPr lang="en-CA" dirty="0" err="1"/>
              <a:t>và</a:t>
            </a:r>
            <a:r>
              <a:rPr lang="en-CA" dirty="0"/>
              <a:t> Access</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a:t>
            </a:fld>
            <a:endParaRPr lang="en-US" dirty="0"/>
          </a:p>
        </p:txBody>
      </p:sp>
    </p:spTree>
    <p:extLst>
      <p:ext uri="{BB962C8B-B14F-4D97-AF65-F5344CB8AC3E}">
        <p14:creationId xmlns:p14="http://schemas.microsoft.com/office/powerpoint/2010/main" val="3510970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r>
              <a:rPr lang="en-US" sz="2800" spc="-150" dirty="0" err="1"/>
              <a:t>Truy</a:t>
            </a:r>
            <a:r>
              <a:rPr lang="en-US" sz="2800" spc="-150" dirty="0"/>
              <a:t> </a:t>
            </a:r>
            <a:r>
              <a:rPr lang="en-US" sz="2800" spc="-150" dirty="0" err="1"/>
              <a:t>cập</a:t>
            </a:r>
            <a:r>
              <a:rPr lang="en-US" sz="2800" spc="-150" dirty="0"/>
              <a:t> </a:t>
            </a:r>
            <a:r>
              <a:rPr lang="en-US" sz="2800" spc="-150" dirty="0" err="1"/>
              <a:t>vào</a:t>
            </a:r>
            <a:r>
              <a:rPr lang="en-US" sz="2800" spc="-150" dirty="0"/>
              <a:t> </a:t>
            </a:r>
            <a:r>
              <a:rPr lang="en-US" sz="2800" spc="-150" dirty="0" err="1"/>
              <a:t>các</a:t>
            </a:r>
            <a:r>
              <a:rPr lang="en-US" sz="2800" spc="-150" dirty="0"/>
              <a:t> </a:t>
            </a:r>
            <a:r>
              <a:rPr lang="en-US" sz="2800" spc="-150" dirty="0" err="1"/>
              <a:t>lệnh</a:t>
            </a:r>
            <a:r>
              <a:rPr lang="en-US" sz="2800" spc="-150" dirty="0"/>
              <a:t> </a:t>
            </a:r>
            <a:r>
              <a:rPr lang="en-US" sz="2800" spc="-150" dirty="0" err="1"/>
              <a:t>và</a:t>
            </a:r>
            <a:r>
              <a:rPr lang="en-US" sz="2800" spc="-150" dirty="0"/>
              <a:t> </a:t>
            </a:r>
            <a:r>
              <a:rPr lang="en-US" sz="2800" spc="-150" dirty="0" err="1"/>
              <a:t>các</a:t>
            </a:r>
            <a:r>
              <a:rPr lang="en-US" sz="2800" spc="-150" dirty="0"/>
              <a:t> </a:t>
            </a:r>
            <a:r>
              <a:rPr lang="en-US" sz="2800" spc="-150" dirty="0" err="1"/>
              <a:t>tính</a:t>
            </a:r>
            <a:r>
              <a:rPr lang="en-US" sz="2800" spc="-150" dirty="0"/>
              <a:t> </a:t>
            </a:r>
            <a:r>
              <a:rPr lang="en-US" sz="2800" spc="-150" dirty="0" err="1"/>
              <a:t>năng</a:t>
            </a:r>
            <a:endParaRPr lang="en-US" sz="2800" spc="-150" dirty="0"/>
          </a:p>
        </p:txBody>
      </p:sp>
      <p:sp>
        <p:nvSpPr>
          <p:cNvPr id="3" name="Content Placeholder 2"/>
          <p:cNvSpPr>
            <a:spLocks noGrp="1"/>
          </p:cNvSpPr>
          <p:nvPr>
            <p:ph idx="1"/>
          </p:nvPr>
        </p:nvSpPr>
        <p:spPr>
          <a:xfrm>
            <a:off x="143839" y="1058261"/>
            <a:ext cx="8524680" cy="3684914"/>
          </a:xfrm>
        </p:spPr>
        <p:txBody>
          <a:bodyPr/>
          <a:lstStyle/>
          <a:p>
            <a:r>
              <a:rPr lang="vi-VN" b="1" dirty="0"/>
              <a:t>Khung điều hướng của Access</a:t>
            </a:r>
            <a:endParaRPr lang="en-US" b="1" dirty="0"/>
          </a:p>
          <a:p>
            <a:pPr lvl="1"/>
            <a:r>
              <a:rPr lang="en-CA" dirty="0" err="1"/>
              <a:t>Nằm</a:t>
            </a:r>
            <a:r>
              <a:rPr lang="en-CA" dirty="0"/>
              <a:t> ở </a:t>
            </a:r>
            <a:r>
              <a:rPr lang="en-CA" dirty="0" err="1"/>
              <a:t>phía</a:t>
            </a:r>
            <a:r>
              <a:rPr lang="en-CA" dirty="0"/>
              <a:t> </a:t>
            </a:r>
            <a:r>
              <a:rPr lang="en-CA" dirty="0" err="1"/>
              <a:t>bên</a:t>
            </a:r>
            <a:r>
              <a:rPr lang="en-CA" dirty="0"/>
              <a:t> </a:t>
            </a:r>
            <a:r>
              <a:rPr lang="en-CA" dirty="0" err="1"/>
              <a:t>trái</a:t>
            </a:r>
            <a:r>
              <a:rPr lang="en-CA" dirty="0"/>
              <a:t> </a:t>
            </a:r>
            <a:r>
              <a:rPr lang="en-CA" dirty="0" err="1"/>
              <a:t>màn</a:t>
            </a:r>
            <a:r>
              <a:rPr lang="vi-VN" dirty="0"/>
              <a:t/>
            </a:r>
            <a:br>
              <a:rPr lang="vi-VN" dirty="0"/>
            </a:br>
            <a:r>
              <a:rPr lang="en-CA" dirty="0" err="1"/>
              <a:t>hình</a:t>
            </a:r>
            <a:endParaRPr lang="vi-VN" dirty="0"/>
          </a:p>
          <a:p>
            <a:pPr lvl="1"/>
            <a:r>
              <a:rPr lang="vi-VN" dirty="0"/>
              <a:t>vị trí trung tâm là nơi mà</a:t>
            </a:r>
            <a:br>
              <a:rPr lang="vi-VN" dirty="0"/>
            </a:br>
            <a:r>
              <a:rPr lang="vi-VN" dirty="0"/>
              <a:t>bạn có thể tạo và sử dụng</a:t>
            </a:r>
            <a:br>
              <a:rPr lang="vi-VN" dirty="0"/>
            </a:br>
            <a:r>
              <a:rPr lang="vi-VN" dirty="0"/>
              <a:t>bất kỳ loại đối tượng cơ</a:t>
            </a:r>
            <a:br>
              <a:rPr lang="vi-VN" dirty="0"/>
            </a:br>
            <a:r>
              <a:rPr lang="vi-VN" dirty="0"/>
              <a:t>sở dữ liệu nào</a:t>
            </a:r>
            <a:endParaRPr lang="en-CA"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20</a:t>
            </a:fld>
            <a:endParaRPr lang="en-US" dirty="0"/>
          </a:p>
        </p:txBody>
      </p:sp>
      <p:grpSp>
        <p:nvGrpSpPr>
          <p:cNvPr id="7" name="Group 6"/>
          <p:cNvGrpSpPr/>
          <p:nvPr/>
        </p:nvGrpSpPr>
        <p:grpSpPr>
          <a:xfrm>
            <a:off x="4082270" y="1438275"/>
            <a:ext cx="4788535" cy="3057525"/>
            <a:chOff x="4412470" y="1828800"/>
            <a:chExt cx="4788535" cy="4076700"/>
          </a:xfrm>
        </p:grpSpPr>
        <p:pic>
          <p:nvPicPr>
            <p:cNvPr id="54" name="Picture 53"/>
            <p:cNvPicPr/>
            <p:nvPr/>
          </p:nvPicPr>
          <p:blipFill>
            <a:blip r:embed="rId3">
              <a:extLst>
                <a:ext uri="{28A0092B-C50C-407E-A947-70E740481C1C}">
                  <a14:useLocalDpi xmlns:a14="http://schemas.microsoft.com/office/drawing/2010/main" val="0"/>
                </a:ext>
              </a:extLst>
            </a:blip>
            <a:srcRect/>
            <a:stretch>
              <a:fillRect/>
            </a:stretch>
          </p:blipFill>
          <p:spPr bwMode="auto">
            <a:xfrm>
              <a:off x="5674268" y="1901190"/>
              <a:ext cx="1827193" cy="4004310"/>
            </a:xfrm>
            <a:prstGeom prst="rect">
              <a:avLst/>
            </a:prstGeom>
            <a:noFill/>
            <a:ln>
              <a:noFill/>
            </a:ln>
          </p:spPr>
        </p:pic>
        <p:sp>
          <p:nvSpPr>
            <p:cNvPr id="46" name="Text Box 24"/>
            <p:cNvSpPr txBox="1">
              <a:spLocks noChangeArrowheads="1"/>
            </p:cNvSpPr>
            <p:nvPr/>
          </p:nvSpPr>
          <p:spPr bwMode="auto">
            <a:xfrm>
              <a:off x="8017905" y="4598726"/>
              <a:ext cx="1039433" cy="3863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spcBef>
                  <a:spcPts val="0"/>
                </a:spcBef>
                <a:spcAft>
                  <a:spcPts val="0"/>
                </a:spcAft>
              </a:pPr>
              <a:r>
                <a:rPr lang="en-CA" sz="1100" b="1" dirty="0" err="1">
                  <a:latin typeface="Zurich BT" pitchFamily="34" charset="0"/>
                  <a:ea typeface="Times New Roman"/>
                  <a:cs typeface="Arial"/>
                </a:rPr>
                <a:t>Các</a:t>
              </a:r>
              <a:r>
                <a:rPr lang="en-CA" sz="1100" b="1" dirty="0">
                  <a:latin typeface="Zurich BT" pitchFamily="34" charset="0"/>
                  <a:ea typeface="Times New Roman"/>
                  <a:cs typeface="Arial"/>
                </a:rPr>
                <a:t> </a:t>
              </a:r>
              <a:r>
                <a:rPr lang="en-CA" sz="1100" b="1" dirty="0" err="1">
                  <a:latin typeface="Zurich BT" pitchFamily="34" charset="0"/>
                  <a:ea typeface="Times New Roman"/>
                  <a:cs typeface="Arial"/>
                </a:rPr>
                <a:t>nút</a:t>
              </a:r>
              <a:r>
                <a:rPr lang="en-CA" sz="1100" b="1" dirty="0">
                  <a:latin typeface="Zurich BT" pitchFamily="34" charset="0"/>
                  <a:ea typeface="Times New Roman"/>
                  <a:cs typeface="Arial"/>
                </a:rPr>
                <a:t> </a:t>
              </a:r>
              <a:r>
                <a:rPr lang="en-CA" sz="1100" b="1" dirty="0" err="1">
                  <a:latin typeface="Zurich BT" pitchFamily="34" charset="0"/>
                  <a:ea typeface="Times New Roman"/>
                  <a:cs typeface="Arial"/>
                </a:rPr>
                <a:t>đóng</a:t>
              </a:r>
              <a:r>
                <a:rPr lang="en-CA" sz="1100" b="1" dirty="0">
                  <a:latin typeface="Zurich BT" pitchFamily="34" charset="0"/>
                  <a:ea typeface="Times New Roman"/>
                  <a:cs typeface="Arial"/>
                </a:rPr>
                <a:t>/</a:t>
              </a:r>
              <a:r>
                <a:rPr lang="en-CA" sz="1100" b="1" dirty="0" err="1">
                  <a:latin typeface="Zurich BT" pitchFamily="34" charset="0"/>
                  <a:ea typeface="Times New Roman"/>
                  <a:cs typeface="Arial"/>
                </a:rPr>
                <a:t>mở</a:t>
              </a:r>
              <a:endParaRPr lang="en-US" sz="1100" b="1" dirty="0">
                <a:effectLst/>
                <a:latin typeface="Zurich BT" pitchFamily="34" charset="0"/>
                <a:ea typeface="Times New Roman"/>
                <a:cs typeface="Arial"/>
              </a:endParaRPr>
            </a:p>
          </p:txBody>
        </p:sp>
        <p:sp>
          <p:nvSpPr>
            <p:cNvPr id="47" name="Text Box 25"/>
            <p:cNvSpPr txBox="1">
              <a:spLocks noChangeArrowheads="1"/>
            </p:cNvSpPr>
            <p:nvPr/>
          </p:nvSpPr>
          <p:spPr bwMode="auto">
            <a:xfrm>
              <a:off x="7875970" y="3886078"/>
              <a:ext cx="1181369" cy="4454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spcBef>
                  <a:spcPts val="0"/>
                </a:spcBef>
                <a:spcAft>
                  <a:spcPts val="0"/>
                </a:spcAft>
              </a:pPr>
              <a:r>
                <a:rPr lang="vi-VN" sz="1100" b="1" dirty="0">
                  <a:latin typeface="Zurich BT" pitchFamily="34" charset="0"/>
                  <a:ea typeface="Times New Roman"/>
                  <a:cs typeface="Arial"/>
                </a:rPr>
                <a:t>Các đối tượng cơ sở dữ liệu</a:t>
              </a:r>
              <a:r>
                <a:rPr lang="en-CA" sz="1100" dirty="0">
                  <a:effectLst/>
                  <a:latin typeface="Zurich BT" pitchFamily="34" charset="0"/>
                  <a:ea typeface="Calibri"/>
                  <a:cs typeface="Times New Roman"/>
                </a:rPr>
                <a:t> </a:t>
              </a:r>
              <a:endParaRPr lang="en-US" sz="1100" dirty="0">
                <a:effectLst/>
                <a:latin typeface="Zurich BT" pitchFamily="34" charset="0"/>
                <a:ea typeface="Calibri"/>
                <a:cs typeface="Times New Roman"/>
              </a:endParaRPr>
            </a:p>
            <a:p>
              <a:pPr marL="0" marR="0">
                <a:spcBef>
                  <a:spcPts val="0"/>
                </a:spcBef>
                <a:spcAft>
                  <a:spcPts val="0"/>
                </a:spcAft>
              </a:pPr>
              <a:endParaRPr lang="en-US" sz="1100" b="1" dirty="0">
                <a:effectLst/>
                <a:latin typeface="Zurich BT" pitchFamily="34" charset="0"/>
                <a:ea typeface="Times New Roman"/>
                <a:cs typeface="Arial"/>
              </a:endParaRPr>
            </a:p>
          </p:txBody>
        </p:sp>
        <p:cxnSp>
          <p:nvCxnSpPr>
            <p:cNvPr id="48" name="AutoShape 18"/>
            <p:cNvCxnSpPr>
              <a:cxnSpLocks noChangeShapeType="1"/>
            </p:cNvCxnSpPr>
            <p:nvPr/>
          </p:nvCxnSpPr>
          <p:spPr bwMode="auto">
            <a:xfrm>
              <a:off x="7766444" y="2628250"/>
              <a:ext cx="0" cy="3142893"/>
            </a:xfrm>
            <a:prstGeom prst="straightConnector1">
              <a:avLst/>
            </a:prstGeom>
            <a:noFill/>
            <a:ln w="9525">
              <a:solidFill>
                <a:srgbClr val="000000"/>
              </a:solidFill>
              <a:round/>
              <a:headEnd type="none" w="med" len="med"/>
              <a:tailEnd type="none" w="med" len="med"/>
            </a:ln>
            <a:extLst>
              <a:ext uri="{909E8E84-426E-40DD-AFC4-6F175D3DCCD1}">
                <a14:hiddenFill xmlns:a14="http://schemas.microsoft.com/office/drawing/2010/main">
                  <a:noFill/>
                </a14:hiddenFill>
              </a:ext>
            </a:extLst>
          </p:spPr>
        </p:cxnSp>
        <p:cxnSp>
          <p:nvCxnSpPr>
            <p:cNvPr id="49" name="AutoShape 20"/>
            <p:cNvCxnSpPr>
              <a:cxnSpLocks noChangeShapeType="1"/>
            </p:cNvCxnSpPr>
            <p:nvPr/>
          </p:nvCxnSpPr>
          <p:spPr bwMode="auto">
            <a:xfrm flipH="1">
              <a:off x="7393098" y="4785096"/>
              <a:ext cx="624766"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50" name="AutoShape 14"/>
            <p:cNvCxnSpPr>
              <a:cxnSpLocks noChangeShapeType="1"/>
            </p:cNvCxnSpPr>
            <p:nvPr/>
          </p:nvCxnSpPr>
          <p:spPr bwMode="auto">
            <a:xfrm flipH="1">
              <a:off x="7292828" y="2628250"/>
              <a:ext cx="466597"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51" name="AutoShape 15"/>
            <p:cNvCxnSpPr>
              <a:cxnSpLocks noChangeShapeType="1"/>
            </p:cNvCxnSpPr>
            <p:nvPr/>
          </p:nvCxnSpPr>
          <p:spPr bwMode="auto">
            <a:xfrm flipH="1">
              <a:off x="7292828" y="4331688"/>
              <a:ext cx="466597"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52" name="AutoShape 16"/>
            <p:cNvCxnSpPr>
              <a:cxnSpLocks noChangeShapeType="1"/>
            </p:cNvCxnSpPr>
            <p:nvPr/>
          </p:nvCxnSpPr>
          <p:spPr bwMode="auto">
            <a:xfrm flipH="1">
              <a:off x="7292828" y="5097727"/>
              <a:ext cx="466597"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53" name="AutoShape 17"/>
            <p:cNvCxnSpPr>
              <a:cxnSpLocks noChangeShapeType="1"/>
            </p:cNvCxnSpPr>
            <p:nvPr/>
          </p:nvCxnSpPr>
          <p:spPr bwMode="auto">
            <a:xfrm flipH="1">
              <a:off x="7292828" y="5773057"/>
              <a:ext cx="466597"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41" name="AutoShape 21"/>
            <p:cNvCxnSpPr>
              <a:cxnSpLocks noChangeShapeType="1"/>
            </p:cNvCxnSpPr>
            <p:nvPr/>
          </p:nvCxnSpPr>
          <p:spPr bwMode="auto">
            <a:xfrm flipH="1" flipV="1">
              <a:off x="7237200" y="2206537"/>
              <a:ext cx="499073" cy="172098"/>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42" name="AutoShape 22"/>
            <p:cNvCxnSpPr>
              <a:cxnSpLocks noChangeShapeType="1"/>
            </p:cNvCxnSpPr>
            <p:nvPr/>
          </p:nvCxnSpPr>
          <p:spPr bwMode="auto">
            <a:xfrm flipH="1">
              <a:off x="7373812" y="2004820"/>
              <a:ext cx="385052"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43" name="Text Box 23"/>
            <p:cNvSpPr txBox="1">
              <a:spLocks noChangeArrowheads="1"/>
            </p:cNvSpPr>
            <p:nvPr/>
          </p:nvSpPr>
          <p:spPr bwMode="auto">
            <a:xfrm>
              <a:off x="7765883" y="1828800"/>
              <a:ext cx="1435122" cy="736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spcBef>
                  <a:spcPts val="0"/>
                </a:spcBef>
                <a:spcAft>
                  <a:spcPts val="0"/>
                </a:spcAft>
              </a:pPr>
              <a:r>
                <a:rPr lang="en-CA" sz="1100" b="1" dirty="0" err="1">
                  <a:latin typeface="Zurich BT" pitchFamily="34" charset="0"/>
                  <a:ea typeface="Times New Roman"/>
                  <a:cs typeface="Arial"/>
                </a:rPr>
                <a:t>Nút</a:t>
              </a:r>
              <a:r>
                <a:rPr lang="en-CA" sz="1100" b="1" dirty="0">
                  <a:latin typeface="Zurich BT" pitchFamily="34" charset="0"/>
                  <a:ea typeface="Times New Roman"/>
                  <a:cs typeface="Arial"/>
                </a:rPr>
                <a:t> </a:t>
              </a:r>
              <a:r>
                <a:rPr lang="en-CA" sz="1100" b="1" dirty="0" err="1">
                  <a:latin typeface="Zurich BT" pitchFamily="34" charset="0"/>
                  <a:ea typeface="Times New Roman"/>
                  <a:cs typeface="Arial"/>
                </a:rPr>
                <a:t>Mở</a:t>
              </a:r>
              <a:r>
                <a:rPr lang="en-CA" sz="1100" b="1" dirty="0">
                  <a:latin typeface="Zurich BT" pitchFamily="34" charset="0"/>
                  <a:ea typeface="Times New Roman"/>
                  <a:cs typeface="Arial"/>
                </a:rPr>
                <a:t>/</a:t>
              </a:r>
              <a:r>
                <a:rPr lang="en-CA" sz="1100" b="1" dirty="0" err="1">
                  <a:latin typeface="Zurich BT" pitchFamily="34" charset="0"/>
                  <a:ea typeface="Times New Roman"/>
                  <a:cs typeface="Arial"/>
                </a:rPr>
                <a:t>Đóng</a:t>
              </a:r>
              <a:r>
                <a:rPr lang="en-CA" sz="1100" b="1" dirty="0">
                  <a:latin typeface="Zurich BT" pitchFamily="34" charset="0"/>
                  <a:ea typeface="Times New Roman"/>
                  <a:cs typeface="Arial"/>
                </a:rPr>
                <a:t> </a:t>
              </a:r>
              <a:r>
                <a:rPr lang="en-CA" sz="1100" b="1" dirty="0" err="1">
                  <a:latin typeface="Zurich BT" pitchFamily="34" charset="0"/>
                  <a:ea typeface="Times New Roman"/>
                  <a:cs typeface="Arial"/>
                </a:rPr>
                <a:t>khung</a:t>
              </a:r>
              <a:r>
                <a:rPr lang="en-CA" sz="1100" b="1" dirty="0">
                  <a:latin typeface="Zurich BT" pitchFamily="34" charset="0"/>
                  <a:ea typeface="Times New Roman"/>
                  <a:cs typeface="Arial"/>
                </a:rPr>
                <a:t> (</a:t>
              </a:r>
              <a:r>
                <a:rPr lang="en-CA" sz="1100" b="1" dirty="0" err="1">
                  <a:latin typeface="Zurich BT" pitchFamily="34" charset="0"/>
                  <a:ea typeface="Times New Roman"/>
                  <a:cs typeface="Arial"/>
                </a:rPr>
                <a:t>thanh</a:t>
              </a:r>
              <a:r>
                <a:rPr lang="en-CA" sz="1100" b="1" dirty="0">
                  <a:latin typeface="Zurich BT" pitchFamily="34" charset="0"/>
                  <a:ea typeface="Times New Roman"/>
                  <a:cs typeface="Arial"/>
                </a:rPr>
                <a:t> </a:t>
              </a:r>
              <a:r>
                <a:rPr lang="en-CA" sz="1100" b="1" dirty="0" err="1">
                  <a:latin typeface="Zurich BT" pitchFamily="34" charset="0"/>
                  <a:ea typeface="Times New Roman"/>
                  <a:cs typeface="Arial"/>
                </a:rPr>
                <a:t>chập</a:t>
              </a:r>
              <a:r>
                <a:rPr lang="en-CA" sz="1100" b="1" dirty="0">
                  <a:latin typeface="Zurich BT" pitchFamily="34" charset="0"/>
                  <a:ea typeface="Times New Roman"/>
                  <a:cs typeface="Arial"/>
                </a:rPr>
                <a:t>)</a:t>
              </a:r>
              <a:r>
                <a:rPr lang="vi-VN" sz="1100" b="1" dirty="0">
                  <a:latin typeface="Zurich BT" pitchFamily="34" charset="0"/>
                  <a:ea typeface="Times New Roman"/>
                  <a:cs typeface="Arial"/>
                </a:rPr>
                <a:t/>
              </a:r>
              <a:br>
                <a:rPr lang="vi-VN" sz="1100" b="1" dirty="0">
                  <a:latin typeface="Zurich BT" pitchFamily="34" charset="0"/>
                  <a:ea typeface="Times New Roman"/>
                  <a:cs typeface="Arial"/>
                </a:rPr>
              </a:br>
              <a:r>
                <a:rPr lang="vi-VN" sz="1100" b="1" dirty="0">
                  <a:latin typeface="Zurich BT" pitchFamily="34" charset="0"/>
                  <a:ea typeface="Times New Roman"/>
                  <a:cs typeface="Arial"/>
                </a:rPr>
                <a:t/>
              </a:r>
              <a:br>
                <a:rPr lang="vi-VN" sz="1100" b="1" dirty="0">
                  <a:latin typeface="Zurich BT" pitchFamily="34" charset="0"/>
                  <a:ea typeface="Times New Roman"/>
                  <a:cs typeface="Arial"/>
                </a:rPr>
              </a:br>
              <a:r>
                <a:rPr lang="en-CA" sz="1100" b="1" dirty="0">
                  <a:latin typeface="Zurich BT" pitchFamily="34" charset="0"/>
                  <a:ea typeface="Times New Roman"/>
                  <a:cs typeface="Arial"/>
                </a:rPr>
                <a:t>Ô </a:t>
              </a:r>
              <a:r>
                <a:rPr lang="en-CA" sz="1100" b="1" dirty="0" err="1">
                  <a:latin typeface="Zurich BT" pitchFamily="34" charset="0"/>
                  <a:ea typeface="Times New Roman"/>
                  <a:cs typeface="Arial"/>
                </a:rPr>
                <a:t>tìm</a:t>
              </a:r>
              <a:r>
                <a:rPr lang="en-CA" sz="1100" b="1" dirty="0">
                  <a:latin typeface="Zurich BT" pitchFamily="34" charset="0"/>
                  <a:ea typeface="Times New Roman"/>
                  <a:cs typeface="Arial"/>
                </a:rPr>
                <a:t> </a:t>
              </a:r>
              <a:r>
                <a:rPr lang="en-CA" sz="1100" b="1" dirty="0" err="1">
                  <a:latin typeface="Zurich BT" pitchFamily="34" charset="0"/>
                  <a:ea typeface="Times New Roman"/>
                  <a:cs typeface="Arial"/>
                </a:rPr>
                <a:t>kiếm</a:t>
              </a:r>
              <a:r>
                <a:rPr lang="en-CA" sz="1100" dirty="0">
                  <a:effectLst/>
                  <a:latin typeface="Zurich BT" pitchFamily="34" charset="0"/>
                  <a:ea typeface="Calibri"/>
                  <a:cs typeface="Times New Roman"/>
                </a:rPr>
                <a:t> </a:t>
              </a:r>
              <a:endParaRPr lang="en-US" sz="1100" dirty="0">
                <a:effectLst/>
                <a:latin typeface="Zurich BT" pitchFamily="34" charset="0"/>
                <a:ea typeface="Calibri"/>
                <a:cs typeface="Times New Roman"/>
              </a:endParaRPr>
            </a:p>
            <a:p>
              <a:pPr marL="0" marR="0">
                <a:spcBef>
                  <a:spcPts val="300"/>
                </a:spcBef>
                <a:spcAft>
                  <a:spcPts val="0"/>
                </a:spcAft>
              </a:pPr>
              <a:endParaRPr lang="en-US" sz="1100" b="1" dirty="0">
                <a:effectLst/>
                <a:latin typeface="Zurich BT" pitchFamily="34" charset="0"/>
                <a:ea typeface="Times New Roman"/>
                <a:cs typeface="Arial"/>
              </a:endParaRPr>
            </a:p>
          </p:txBody>
        </p:sp>
        <p:cxnSp>
          <p:nvCxnSpPr>
            <p:cNvPr id="44" name="AutoShape 32"/>
            <p:cNvCxnSpPr>
              <a:cxnSpLocks noChangeShapeType="1"/>
            </p:cNvCxnSpPr>
            <p:nvPr/>
          </p:nvCxnSpPr>
          <p:spPr bwMode="auto">
            <a:xfrm>
              <a:off x="5196825" y="2004819"/>
              <a:ext cx="466598"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45" name="Text Box 33"/>
            <p:cNvSpPr txBox="1">
              <a:spLocks noChangeArrowheads="1"/>
            </p:cNvSpPr>
            <p:nvPr/>
          </p:nvSpPr>
          <p:spPr bwMode="auto">
            <a:xfrm>
              <a:off x="4414964" y="1895433"/>
              <a:ext cx="896847" cy="6056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spcBef>
                  <a:spcPts val="0"/>
                </a:spcBef>
                <a:spcAft>
                  <a:spcPts val="0"/>
                </a:spcAft>
              </a:pPr>
              <a:r>
                <a:rPr lang="vi-VN" sz="1100" b="1" dirty="0">
                  <a:latin typeface="Zurich BT" pitchFamily="34" charset="0"/>
                  <a:ea typeface="Times New Roman"/>
                  <a:cs typeface="Arial"/>
                </a:rPr>
                <a:t>Thực đơn khung điều hướng</a:t>
              </a:r>
              <a:r>
                <a:rPr lang="en-CA" sz="1100" dirty="0">
                  <a:effectLst/>
                  <a:latin typeface="Zurich BT" pitchFamily="34" charset="0"/>
                  <a:ea typeface="Calibri"/>
                  <a:cs typeface="Times New Roman"/>
                </a:rPr>
                <a:t> </a:t>
              </a:r>
              <a:endParaRPr lang="en-US" sz="1100" dirty="0">
                <a:effectLst/>
                <a:latin typeface="Zurich BT" pitchFamily="34" charset="0"/>
                <a:ea typeface="Calibri"/>
                <a:cs typeface="Times New Roman"/>
              </a:endParaRPr>
            </a:p>
            <a:p>
              <a:pPr marL="0" marR="0">
                <a:spcBef>
                  <a:spcPts val="0"/>
                </a:spcBef>
                <a:spcAft>
                  <a:spcPts val="0"/>
                </a:spcAft>
              </a:pPr>
              <a:endParaRPr lang="en-US" sz="1100" b="1" dirty="0">
                <a:effectLst/>
                <a:latin typeface="Zurich BT" pitchFamily="34" charset="0"/>
                <a:ea typeface="Times New Roman"/>
                <a:cs typeface="Arial"/>
              </a:endParaRPr>
            </a:p>
          </p:txBody>
        </p:sp>
        <p:grpSp>
          <p:nvGrpSpPr>
            <p:cNvPr id="34" name="Group 33"/>
            <p:cNvGrpSpPr>
              <a:grpSpLocks/>
            </p:cNvGrpSpPr>
            <p:nvPr/>
          </p:nvGrpSpPr>
          <p:grpSpPr bwMode="auto">
            <a:xfrm>
              <a:off x="5202602" y="2378664"/>
              <a:ext cx="466597" cy="3147721"/>
              <a:chOff x="1427" y="518"/>
              <a:chExt cx="580" cy="3912"/>
            </a:xfrm>
          </p:grpSpPr>
          <p:cxnSp>
            <p:nvCxnSpPr>
              <p:cNvPr id="36" name="AutoShape 7"/>
              <p:cNvCxnSpPr>
                <a:cxnSpLocks noChangeShapeType="1"/>
              </p:cNvCxnSpPr>
              <p:nvPr/>
            </p:nvCxnSpPr>
            <p:spPr bwMode="auto">
              <a:xfrm>
                <a:off x="1427" y="4430"/>
                <a:ext cx="58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37" name="AutoShape 8"/>
              <p:cNvCxnSpPr>
                <a:cxnSpLocks noChangeShapeType="1"/>
              </p:cNvCxnSpPr>
              <p:nvPr/>
            </p:nvCxnSpPr>
            <p:spPr bwMode="auto">
              <a:xfrm>
                <a:off x="1427" y="3458"/>
                <a:ext cx="58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38" name="AutoShape 9"/>
              <p:cNvCxnSpPr>
                <a:cxnSpLocks noChangeShapeType="1"/>
              </p:cNvCxnSpPr>
              <p:nvPr/>
            </p:nvCxnSpPr>
            <p:spPr bwMode="auto">
              <a:xfrm>
                <a:off x="1427" y="2258"/>
                <a:ext cx="58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39" name="AutoShape 10"/>
              <p:cNvCxnSpPr>
                <a:cxnSpLocks noChangeShapeType="1"/>
              </p:cNvCxnSpPr>
              <p:nvPr/>
            </p:nvCxnSpPr>
            <p:spPr bwMode="auto">
              <a:xfrm>
                <a:off x="1427" y="518"/>
                <a:ext cx="58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40" name="AutoShape 11"/>
              <p:cNvCxnSpPr>
                <a:cxnSpLocks noChangeShapeType="1"/>
              </p:cNvCxnSpPr>
              <p:nvPr/>
            </p:nvCxnSpPr>
            <p:spPr bwMode="auto">
              <a:xfrm>
                <a:off x="1427" y="518"/>
                <a:ext cx="0" cy="3908"/>
              </a:xfrm>
              <a:prstGeom prst="straightConnector1">
                <a:avLst/>
              </a:prstGeom>
              <a:noFill/>
              <a:ln w="9525">
                <a:solidFill>
                  <a:srgbClr val="000000"/>
                </a:solidFill>
                <a:round/>
                <a:headEnd type="none" w="med" len="med"/>
                <a:tailEnd type="none" w="med" len="med"/>
              </a:ln>
              <a:extLst>
                <a:ext uri="{909E8E84-426E-40DD-AFC4-6F175D3DCCD1}">
                  <a14:hiddenFill xmlns:a14="http://schemas.microsoft.com/office/drawing/2010/main">
                    <a:noFill/>
                  </a14:hiddenFill>
                </a:ext>
              </a:extLst>
            </p:spPr>
          </p:cxnSp>
        </p:grpSp>
        <p:sp>
          <p:nvSpPr>
            <p:cNvPr id="35" name="Text Box 36"/>
            <p:cNvSpPr txBox="1">
              <a:spLocks noChangeArrowheads="1"/>
            </p:cNvSpPr>
            <p:nvPr/>
          </p:nvSpPr>
          <p:spPr bwMode="auto">
            <a:xfrm>
              <a:off x="4412470" y="4065491"/>
              <a:ext cx="905037" cy="4691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spcBef>
                  <a:spcPts val="0"/>
                </a:spcBef>
                <a:spcAft>
                  <a:spcPts val="0"/>
                </a:spcAft>
              </a:pPr>
              <a:r>
                <a:rPr lang="vi-VN" sz="1100" b="1" dirty="0">
                  <a:latin typeface="Zurich BT" pitchFamily="34" charset="0"/>
                  <a:ea typeface="Times New Roman"/>
                  <a:cs typeface="Arial"/>
                </a:rPr>
                <a:t>Các nhóm đối tượng</a:t>
              </a:r>
              <a:endParaRPr lang="en-US" sz="1100" b="1" dirty="0">
                <a:effectLst/>
                <a:latin typeface="Zurich BT" pitchFamily="34" charset="0"/>
                <a:ea typeface="Times New Roman"/>
                <a:cs typeface="Arial"/>
              </a:endParaRPr>
            </a:p>
          </p:txBody>
        </p:sp>
      </p:grpSp>
    </p:spTree>
    <p:extLst>
      <p:ext uri="{BB962C8B-B14F-4D97-AF65-F5344CB8AC3E}">
        <p14:creationId xmlns:p14="http://schemas.microsoft.com/office/powerpoint/2010/main" val="12626623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r>
              <a:rPr lang="en-US" sz="2800" spc="-150" dirty="0" err="1"/>
              <a:t>Truy</a:t>
            </a:r>
            <a:r>
              <a:rPr lang="en-US" sz="2800" spc="-150" dirty="0"/>
              <a:t> </a:t>
            </a:r>
            <a:r>
              <a:rPr lang="en-US" sz="2800" spc="-150" dirty="0" err="1"/>
              <a:t>cập</a:t>
            </a:r>
            <a:r>
              <a:rPr lang="en-US" sz="2800" spc="-150" dirty="0"/>
              <a:t> </a:t>
            </a:r>
            <a:r>
              <a:rPr lang="en-US" sz="2800" spc="-150" dirty="0" err="1"/>
              <a:t>vào</a:t>
            </a:r>
            <a:r>
              <a:rPr lang="en-US" sz="2800" spc="-150" dirty="0"/>
              <a:t> </a:t>
            </a:r>
            <a:r>
              <a:rPr lang="en-US" sz="2800" spc="-150" dirty="0" err="1"/>
              <a:t>các</a:t>
            </a:r>
            <a:r>
              <a:rPr lang="en-US" sz="2800" spc="-150" dirty="0"/>
              <a:t> </a:t>
            </a:r>
            <a:r>
              <a:rPr lang="en-US" sz="2800" spc="-150" dirty="0" err="1"/>
              <a:t>lệnh</a:t>
            </a:r>
            <a:r>
              <a:rPr lang="en-US" sz="2800" spc="-150" dirty="0"/>
              <a:t> </a:t>
            </a:r>
            <a:r>
              <a:rPr lang="en-US" sz="2800" spc="-150" dirty="0" err="1"/>
              <a:t>và</a:t>
            </a:r>
            <a:r>
              <a:rPr lang="en-US" sz="2800" spc="-150" dirty="0"/>
              <a:t> </a:t>
            </a:r>
            <a:r>
              <a:rPr lang="en-US" sz="2800" spc="-150" dirty="0" err="1"/>
              <a:t>các</a:t>
            </a:r>
            <a:r>
              <a:rPr lang="en-US" sz="2800" spc="-150" dirty="0"/>
              <a:t> </a:t>
            </a:r>
            <a:r>
              <a:rPr lang="en-US" sz="2800" spc="-150" dirty="0" err="1"/>
              <a:t>tính</a:t>
            </a:r>
            <a:r>
              <a:rPr lang="en-US" sz="2800" spc="-150" dirty="0"/>
              <a:t> </a:t>
            </a:r>
            <a:r>
              <a:rPr lang="en-US" sz="2800" spc="-150" dirty="0" err="1"/>
              <a:t>năng</a:t>
            </a:r>
            <a:endParaRPr lang="en-US" sz="2800" spc="-15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7882789"/>
              </p:ext>
            </p:extLst>
          </p:nvPr>
        </p:nvGraphicFramePr>
        <p:xfrm>
          <a:off x="92468" y="1105828"/>
          <a:ext cx="8322068" cy="3330745"/>
        </p:xfrm>
        <a:graphic>
          <a:graphicData uri="http://schemas.openxmlformats.org/drawingml/2006/table">
            <a:tbl>
              <a:tblPr firstRow="1" firstCol="1" bandRow="1">
                <a:tableStyleId>{2D5ABB26-0587-4C30-8999-92F81FD0307C}</a:tableStyleId>
              </a:tblPr>
              <a:tblGrid>
                <a:gridCol w="2004607">
                  <a:extLst>
                    <a:ext uri="{9D8B030D-6E8A-4147-A177-3AD203B41FA5}">
                      <a16:colId xmlns:a16="http://schemas.microsoft.com/office/drawing/2014/main" val="20000"/>
                    </a:ext>
                  </a:extLst>
                </a:gridCol>
                <a:gridCol w="6317461">
                  <a:extLst>
                    <a:ext uri="{9D8B030D-6E8A-4147-A177-3AD203B41FA5}">
                      <a16:colId xmlns:a16="http://schemas.microsoft.com/office/drawing/2014/main" val="20001"/>
                    </a:ext>
                  </a:extLst>
                </a:gridCol>
              </a:tblGrid>
              <a:tr h="589408">
                <a:tc>
                  <a:txBody>
                    <a:bodyPr/>
                    <a:lstStyle/>
                    <a:p>
                      <a:pPr>
                        <a:lnSpc>
                          <a:spcPct val="115000"/>
                        </a:lnSpc>
                        <a:spcBef>
                          <a:spcPts val="200"/>
                        </a:spcBef>
                        <a:spcAft>
                          <a:spcPts val="200"/>
                        </a:spcAft>
                        <a:tabLst>
                          <a:tab pos="228600" algn="l"/>
                        </a:tabLst>
                      </a:pPr>
                      <a:r>
                        <a:rPr lang="vi-VN" sz="1400" b="1" dirty="0">
                          <a:effectLst/>
                          <a:latin typeface="Zurich BT" pitchFamily="34" charset="0"/>
                        </a:rPr>
                        <a:t>Thực đơn khung điều hướng</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Nhấp chuột vào mũi tên để mở thực đơn cho phép bạn xác định các đối tượng được hiển thị</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0"/>
                  </a:ext>
                </a:extLst>
              </a:tr>
              <a:tr h="657963">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Các</a:t>
                      </a:r>
                      <a:r>
                        <a:rPr lang="en-US" sz="1400" b="1" dirty="0">
                          <a:effectLst/>
                          <a:latin typeface="Zurich BT" pitchFamily="34" charset="0"/>
                        </a:rPr>
                        <a:t> </a:t>
                      </a:r>
                      <a:r>
                        <a:rPr lang="en-US" sz="1400" b="1" dirty="0" err="1">
                          <a:effectLst/>
                          <a:latin typeface="Zurich BT" pitchFamily="34" charset="0"/>
                        </a:rPr>
                        <a:t>nút</a:t>
                      </a:r>
                      <a:r>
                        <a:rPr lang="en-US" sz="1400" b="1" dirty="0">
                          <a:effectLst/>
                          <a:latin typeface="Zurich BT" pitchFamily="34" charset="0"/>
                        </a:rPr>
                        <a:t> </a:t>
                      </a:r>
                      <a:r>
                        <a:rPr lang="en-US" sz="1400" b="1" dirty="0" err="1">
                          <a:effectLst/>
                          <a:latin typeface="Zurich BT" pitchFamily="34" charset="0"/>
                        </a:rPr>
                        <a:t>đóng</a:t>
                      </a:r>
                      <a:r>
                        <a:rPr lang="en-US" sz="1400" b="1" dirty="0">
                          <a:effectLst/>
                          <a:latin typeface="Zurich BT" pitchFamily="34" charset="0"/>
                        </a:rPr>
                        <a:t>/</a:t>
                      </a:r>
                      <a:r>
                        <a:rPr lang="en-US" sz="1400" b="1" dirty="0" err="1">
                          <a:effectLst/>
                          <a:latin typeface="Zurich BT" pitchFamily="34" charset="0"/>
                        </a:rPr>
                        <a:t>mở</a:t>
                      </a:r>
                      <a:r>
                        <a:rPr lang="en-US" sz="1400" b="1" dirty="0">
                          <a:effectLst/>
                          <a:latin typeface="Zurich BT" pitchFamily="34" charset="0"/>
                        </a:rPr>
                        <a:t> </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Thu gọn khung điều hướng để chỉ hiển thị nút Mở/Đóng và thanh chập. Để mở lại khung điều hướng, bạn nhấp chuột chọn lại thanh chập. </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1"/>
                  </a:ext>
                </a:extLst>
              </a:tr>
              <a:tr h="535060">
                <a:tc>
                  <a:txBody>
                    <a:bodyPr/>
                    <a:lstStyle/>
                    <a:p>
                      <a:pPr>
                        <a:lnSpc>
                          <a:spcPct val="115000"/>
                        </a:lnSpc>
                        <a:spcBef>
                          <a:spcPts val="200"/>
                        </a:spcBef>
                        <a:spcAft>
                          <a:spcPts val="200"/>
                        </a:spcAft>
                        <a:tabLst>
                          <a:tab pos="228600" algn="l"/>
                        </a:tabLst>
                      </a:pPr>
                      <a:r>
                        <a:rPr lang="vi-VN" sz="1400" b="1" dirty="0">
                          <a:effectLst/>
                          <a:latin typeface="Zurich BT" pitchFamily="34" charset="0"/>
                        </a:rPr>
                        <a:t>Các nhóm đối tượng</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Tổ chức các đối tượng trong cơ sở dữ liệu, cho phép bạn tìm kiếm dễ dàng hơn.</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2"/>
                  </a:ext>
                </a:extLst>
              </a:tr>
              <a:tr h="565331">
                <a:tc>
                  <a:txBody>
                    <a:bodyPr/>
                    <a:lstStyle/>
                    <a:p>
                      <a:pPr>
                        <a:lnSpc>
                          <a:spcPct val="115000"/>
                        </a:lnSpc>
                        <a:spcBef>
                          <a:spcPts val="200"/>
                        </a:spcBef>
                        <a:spcAft>
                          <a:spcPts val="200"/>
                        </a:spcAft>
                        <a:tabLst>
                          <a:tab pos="228600" algn="l"/>
                        </a:tabLst>
                      </a:pPr>
                      <a:r>
                        <a:rPr lang="vi-VN" sz="1400" b="1" dirty="0">
                          <a:effectLst/>
                          <a:latin typeface="Zurich BT" pitchFamily="34" charset="0"/>
                        </a:rPr>
                        <a:t>Các đối tượng cơ sở dữ liệu </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Bảng, truy vấn, biểu mẫu và các đối tượng khác tồn tại trong cơ sở dữ liệu. </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3"/>
                  </a:ext>
                </a:extLst>
              </a:tr>
              <a:tr h="773926">
                <a:tc>
                  <a:txBody>
                    <a:bodyPr/>
                    <a:lstStyle/>
                    <a:p>
                      <a:pPr>
                        <a:lnSpc>
                          <a:spcPct val="115000"/>
                        </a:lnSpc>
                        <a:spcBef>
                          <a:spcPts val="200"/>
                        </a:spcBef>
                        <a:spcAft>
                          <a:spcPts val="200"/>
                        </a:spcAft>
                        <a:tabLst>
                          <a:tab pos="228600" algn="l"/>
                        </a:tabLst>
                      </a:pPr>
                      <a:r>
                        <a:rPr lang="en-US" sz="1400" b="1" dirty="0" err="1">
                          <a:effectLst/>
                          <a:latin typeface="Zurich BT" pitchFamily="34" charset="0"/>
                        </a:rPr>
                        <a:t>Hộp</a:t>
                      </a:r>
                      <a:r>
                        <a:rPr lang="en-US" sz="1400" b="1" dirty="0">
                          <a:effectLst/>
                          <a:latin typeface="Zurich BT" pitchFamily="34" charset="0"/>
                        </a:rPr>
                        <a:t> </a:t>
                      </a:r>
                      <a:r>
                        <a:rPr lang="en-US" sz="1400" b="1" dirty="0" err="1">
                          <a:effectLst/>
                          <a:latin typeface="Zurich BT" pitchFamily="34" charset="0"/>
                        </a:rPr>
                        <a:t>tìm</a:t>
                      </a:r>
                      <a:r>
                        <a:rPr lang="en-US" sz="1400" b="1" dirty="0">
                          <a:effectLst/>
                          <a:latin typeface="Zurich BT" pitchFamily="34" charset="0"/>
                        </a:rPr>
                        <a:t> </a:t>
                      </a:r>
                      <a:r>
                        <a:rPr lang="en-US" sz="1400" b="1" dirty="0" err="1">
                          <a:effectLst/>
                          <a:latin typeface="Zurich BT" pitchFamily="34" charset="0"/>
                        </a:rPr>
                        <a:t>kiếm</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200"/>
                        </a:spcBef>
                        <a:spcAft>
                          <a:spcPts val="200"/>
                        </a:spcAft>
                        <a:tabLst>
                          <a:tab pos="228600" algn="l"/>
                        </a:tabLst>
                      </a:pPr>
                      <a:r>
                        <a:rPr lang="vi-VN" sz="1600" dirty="0">
                          <a:effectLst/>
                          <a:latin typeface="Zurich BT" pitchFamily="34" charset="0"/>
                        </a:rPr>
                        <a:t>nhập tên của đối tượng bạn muốn tìm và các đối tượng hiển thị trong khung điều hướng được lọc đúng với tên mà bạn nhập</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21</a:t>
            </a:fld>
            <a:endParaRPr lang="en-US" dirty="0"/>
          </a:p>
        </p:txBody>
      </p:sp>
    </p:spTree>
    <p:extLst>
      <p:ext uri="{BB962C8B-B14F-4D97-AF65-F5344CB8AC3E}">
        <p14:creationId xmlns:p14="http://schemas.microsoft.com/office/powerpoint/2010/main" val="3766933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r>
              <a:rPr lang="en-US" sz="2800" spc="-150" dirty="0" err="1"/>
              <a:t>Truy</a:t>
            </a:r>
            <a:r>
              <a:rPr lang="en-US" sz="2800" spc="-150" dirty="0"/>
              <a:t> </a:t>
            </a:r>
            <a:r>
              <a:rPr lang="en-US" sz="2800" spc="-150" dirty="0" err="1"/>
              <a:t>cập</a:t>
            </a:r>
            <a:r>
              <a:rPr lang="en-US" sz="2800" spc="-150" dirty="0"/>
              <a:t> </a:t>
            </a:r>
            <a:r>
              <a:rPr lang="en-US" sz="2800" spc="-150" dirty="0" err="1"/>
              <a:t>vào</a:t>
            </a:r>
            <a:r>
              <a:rPr lang="en-US" sz="2800" spc="-150" dirty="0"/>
              <a:t> </a:t>
            </a:r>
            <a:r>
              <a:rPr lang="en-US" sz="2800" spc="-150" dirty="0" err="1"/>
              <a:t>các</a:t>
            </a:r>
            <a:r>
              <a:rPr lang="en-US" sz="2800" spc="-150" dirty="0"/>
              <a:t> </a:t>
            </a:r>
            <a:r>
              <a:rPr lang="en-US" sz="2800" spc="-150" dirty="0" err="1"/>
              <a:t>lệnh</a:t>
            </a:r>
            <a:r>
              <a:rPr lang="en-US" sz="2800" spc="-150" dirty="0"/>
              <a:t> </a:t>
            </a:r>
            <a:r>
              <a:rPr lang="en-US" sz="2800" spc="-150" dirty="0" err="1"/>
              <a:t>và</a:t>
            </a:r>
            <a:r>
              <a:rPr lang="en-US" sz="2800" spc="-150" dirty="0"/>
              <a:t> </a:t>
            </a:r>
            <a:r>
              <a:rPr lang="en-US" sz="2800" spc="-150" dirty="0" err="1"/>
              <a:t>các</a:t>
            </a:r>
            <a:r>
              <a:rPr lang="en-US" sz="2800" spc="-150" dirty="0"/>
              <a:t> </a:t>
            </a:r>
            <a:r>
              <a:rPr lang="en-US" sz="2800" spc="-150" dirty="0" err="1"/>
              <a:t>tính</a:t>
            </a:r>
            <a:r>
              <a:rPr lang="en-US" sz="2800" spc="-150" dirty="0"/>
              <a:t> </a:t>
            </a:r>
            <a:r>
              <a:rPr lang="en-US" sz="2800" spc="-150" dirty="0" err="1"/>
              <a:t>năng</a:t>
            </a:r>
            <a:endParaRPr lang="en-US" sz="2800" spc="-150" dirty="0"/>
          </a:p>
        </p:txBody>
      </p:sp>
      <p:sp>
        <p:nvSpPr>
          <p:cNvPr id="3" name="Content Placeholder 2"/>
          <p:cNvSpPr>
            <a:spLocks noGrp="1"/>
          </p:cNvSpPr>
          <p:nvPr>
            <p:ph idx="1"/>
          </p:nvPr>
        </p:nvSpPr>
        <p:spPr/>
        <p:txBody>
          <a:bodyPr>
            <a:normAutofit/>
          </a:bodyPr>
          <a:lstStyle/>
          <a:p>
            <a:r>
              <a:rPr lang="vi-VN" dirty="0"/>
              <a:t>Khung điều hướng ở hình trên hiển thị tất cả các đối tượng trong cơ sở dữ liệu và và không hiển thị các nhóm đối tượng không chứa dữ liệu.</a:t>
            </a:r>
            <a:endParaRPr lang="en-US" dirty="0"/>
          </a:p>
          <a:p>
            <a:r>
              <a:rPr lang="vi-VN" dirty="0"/>
              <a:t>Cơ sở dữ liệu Access chứa các nhóm Macros và Modules</a:t>
            </a:r>
            <a:endParaRPr lang="en-US" dirty="0"/>
          </a:p>
          <a:p>
            <a:pPr lvl="1"/>
            <a:r>
              <a:rPr lang="vi-VN" dirty="0"/>
              <a:t>các nhóm này không xuất hiện trong khung điều hướng ở hình trên bởi vì trong cơ sở dữ liệu không chứa những loại đối tượng trên.</a:t>
            </a:r>
            <a:endParaRPr lang="en-US" dirty="0"/>
          </a:p>
          <a:p>
            <a:r>
              <a:rPr lang="vi-VN" dirty="0"/>
              <a:t>Để mở một đối tượng</a:t>
            </a:r>
            <a:r>
              <a:rPr lang="en-CA" dirty="0"/>
              <a:t>:</a:t>
            </a:r>
          </a:p>
          <a:p>
            <a:pPr lvl="1"/>
            <a:r>
              <a:rPr lang="vi-VN" dirty="0"/>
              <a:t>Nhấp đúp chuột vào đối tượng đó trên khung điều hướng</a:t>
            </a:r>
            <a:r>
              <a:rPr lang="en-CA" dirty="0"/>
              <a:t>, </a:t>
            </a:r>
            <a:r>
              <a:rPr lang="vi-VN" dirty="0"/>
              <a:t>hoặc</a:t>
            </a:r>
            <a:endParaRPr lang="en-CA" dirty="0"/>
          </a:p>
          <a:p>
            <a:pPr lvl="1"/>
            <a:r>
              <a:rPr lang="vi-VN" dirty="0"/>
              <a:t>N</a:t>
            </a:r>
            <a:r>
              <a:rPr lang="en-CA" dirty="0" err="1"/>
              <a:t>hấp</a:t>
            </a:r>
            <a:r>
              <a:rPr lang="en-CA" dirty="0"/>
              <a:t> </a:t>
            </a:r>
            <a:r>
              <a:rPr lang="en-CA" dirty="0" err="1"/>
              <a:t>chuột</a:t>
            </a:r>
            <a:r>
              <a:rPr lang="en-CA" dirty="0"/>
              <a:t> </a:t>
            </a:r>
            <a:r>
              <a:rPr lang="en-CA" dirty="0" err="1"/>
              <a:t>phải</a:t>
            </a:r>
            <a:r>
              <a:rPr lang="en-CA" dirty="0"/>
              <a:t> </a:t>
            </a:r>
            <a:r>
              <a:rPr lang="en-CA" dirty="0" err="1"/>
              <a:t>vào</a:t>
            </a:r>
            <a:r>
              <a:rPr lang="en-CA" dirty="0"/>
              <a:t> </a:t>
            </a:r>
            <a:r>
              <a:rPr lang="en-CA" dirty="0" err="1"/>
              <a:t>đối</a:t>
            </a:r>
            <a:r>
              <a:rPr lang="en-CA" dirty="0"/>
              <a:t> </a:t>
            </a:r>
            <a:r>
              <a:rPr lang="en-CA" dirty="0" err="1"/>
              <a:t>tượng</a:t>
            </a:r>
            <a:r>
              <a:rPr lang="en-CA" dirty="0"/>
              <a:t> </a:t>
            </a:r>
            <a:r>
              <a:rPr lang="en-CA" dirty="0" err="1"/>
              <a:t>để</a:t>
            </a:r>
            <a:r>
              <a:rPr lang="en-CA" dirty="0"/>
              <a:t> </a:t>
            </a:r>
            <a:r>
              <a:rPr lang="en-CA" dirty="0" err="1"/>
              <a:t>hiển</a:t>
            </a:r>
            <a:r>
              <a:rPr lang="en-CA" dirty="0"/>
              <a:t> thị </a:t>
            </a:r>
            <a:r>
              <a:rPr lang="en-CA" dirty="0" err="1"/>
              <a:t>thực</a:t>
            </a:r>
            <a:r>
              <a:rPr lang="en-CA" dirty="0"/>
              <a:t> </a:t>
            </a:r>
            <a:r>
              <a:rPr lang="en-CA" dirty="0" err="1"/>
              <a:t>đơn</a:t>
            </a:r>
            <a:r>
              <a:rPr lang="en-CA" dirty="0"/>
              <a:t> </a:t>
            </a:r>
            <a:r>
              <a:rPr lang="en-CA" dirty="0" err="1"/>
              <a:t>tắt</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22</a:t>
            </a:fld>
            <a:endParaRPr lang="en-US" dirty="0"/>
          </a:p>
        </p:txBody>
      </p:sp>
    </p:spTree>
    <p:extLst>
      <p:ext uri="{BB962C8B-B14F-4D97-AF65-F5344CB8AC3E}">
        <p14:creationId xmlns:p14="http://schemas.microsoft.com/office/powerpoint/2010/main" val="865835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Trợ</a:t>
            </a:r>
            <a:r>
              <a:rPr lang="en-CA" dirty="0"/>
              <a:t> </a:t>
            </a:r>
            <a:r>
              <a:rPr lang="en-CA" dirty="0" err="1"/>
              <a:t>giúp</a:t>
            </a:r>
            <a:endParaRPr lang="en-US" dirty="0"/>
          </a:p>
        </p:txBody>
      </p:sp>
      <p:sp>
        <p:nvSpPr>
          <p:cNvPr id="3" name="Content Placeholder 2"/>
          <p:cNvSpPr>
            <a:spLocks noGrp="1"/>
          </p:cNvSpPr>
          <p:nvPr>
            <p:ph idx="1"/>
          </p:nvPr>
        </p:nvSpPr>
        <p:spPr/>
        <p:txBody>
          <a:bodyPr/>
          <a:lstStyle/>
          <a:p>
            <a:r>
              <a:rPr lang="en-CA" dirty="0" err="1"/>
              <a:t>Tính</a:t>
            </a:r>
            <a:r>
              <a:rPr lang="en-CA" dirty="0"/>
              <a:t> </a:t>
            </a:r>
            <a:r>
              <a:rPr lang="en-CA" dirty="0" err="1"/>
              <a:t>năng</a:t>
            </a:r>
            <a:r>
              <a:rPr lang="en-CA" dirty="0"/>
              <a:t> </a:t>
            </a:r>
            <a:r>
              <a:rPr lang="en-CA" dirty="0" err="1"/>
              <a:t>trợ</a:t>
            </a:r>
            <a:r>
              <a:rPr lang="en-CA" dirty="0"/>
              <a:t> </a:t>
            </a:r>
            <a:r>
              <a:rPr lang="en-CA" dirty="0" err="1"/>
              <a:t>giúp</a:t>
            </a:r>
            <a:r>
              <a:rPr lang="en-CA" dirty="0"/>
              <a:t> </a:t>
            </a:r>
            <a:r>
              <a:rPr lang="en-CA" dirty="0" err="1"/>
              <a:t>trong</a:t>
            </a:r>
            <a:r>
              <a:rPr lang="en-CA" dirty="0"/>
              <a:t> Microsoft Office 2010 </a:t>
            </a:r>
            <a:r>
              <a:rPr lang="en-CA" dirty="0" err="1"/>
              <a:t>được</a:t>
            </a:r>
            <a:r>
              <a:rPr lang="en-CA" dirty="0"/>
              <a:t> </a:t>
            </a:r>
            <a:r>
              <a:rPr lang="en-CA" dirty="0" err="1"/>
              <a:t>liên</a:t>
            </a:r>
            <a:r>
              <a:rPr lang="en-CA" dirty="0"/>
              <a:t> </a:t>
            </a:r>
            <a:r>
              <a:rPr lang="en-CA" dirty="0" err="1"/>
              <a:t>kết</a:t>
            </a:r>
            <a:r>
              <a:rPr lang="en-CA" dirty="0"/>
              <a:t> </a:t>
            </a:r>
            <a:r>
              <a:rPr lang="en-CA" dirty="0" err="1"/>
              <a:t>với</a:t>
            </a:r>
            <a:r>
              <a:rPr lang="en-CA" dirty="0"/>
              <a:t> </a:t>
            </a:r>
            <a:r>
              <a:rPr lang="en-CA" dirty="0" err="1"/>
              <a:t>trang</a:t>
            </a:r>
            <a:r>
              <a:rPr lang="en-CA" dirty="0"/>
              <a:t> Web Office </a:t>
            </a:r>
            <a:r>
              <a:rPr lang="en-CA" dirty="0" err="1"/>
              <a:t>trực</a:t>
            </a:r>
            <a:r>
              <a:rPr lang="en-CA" dirty="0"/>
              <a:t> </a:t>
            </a:r>
            <a:r>
              <a:rPr lang="en-CA" dirty="0" err="1"/>
              <a:t>tuyến</a:t>
            </a:r>
            <a:r>
              <a:rPr lang="en-CA" dirty="0"/>
              <a:t>.</a:t>
            </a:r>
            <a:endParaRPr lang="en-US" dirty="0"/>
          </a:p>
          <a:p>
            <a:r>
              <a:rPr lang="en-CA" dirty="0" err="1"/>
              <a:t>Để</a:t>
            </a:r>
            <a:r>
              <a:rPr lang="en-CA" dirty="0"/>
              <a:t> </a:t>
            </a:r>
            <a:r>
              <a:rPr lang="en-CA" dirty="0" err="1"/>
              <a:t>truy</a:t>
            </a:r>
            <a:r>
              <a:rPr lang="en-CA" dirty="0"/>
              <a:t> </a:t>
            </a:r>
            <a:r>
              <a:rPr lang="en-CA" dirty="0" err="1"/>
              <a:t>cập</a:t>
            </a:r>
            <a:r>
              <a:rPr lang="en-CA" dirty="0"/>
              <a:t> </a:t>
            </a:r>
            <a:r>
              <a:rPr lang="en-CA" dirty="0" err="1"/>
              <a:t>vào</a:t>
            </a:r>
            <a:r>
              <a:rPr lang="en-CA" dirty="0"/>
              <a:t> </a:t>
            </a:r>
            <a:r>
              <a:rPr lang="en-CA" dirty="0" err="1"/>
              <a:t>chức</a:t>
            </a:r>
            <a:r>
              <a:rPr lang="en-CA" dirty="0"/>
              <a:t> </a:t>
            </a:r>
            <a:r>
              <a:rPr lang="en-CA" dirty="0" err="1"/>
              <a:t>năng</a:t>
            </a:r>
            <a:r>
              <a:rPr lang="en-CA" dirty="0"/>
              <a:t> </a:t>
            </a:r>
            <a:r>
              <a:rPr lang="en-CA" dirty="0" err="1"/>
              <a:t>trợ</a:t>
            </a:r>
            <a:r>
              <a:rPr lang="en-CA" dirty="0"/>
              <a:t> </a:t>
            </a:r>
            <a:r>
              <a:rPr lang="en-CA" dirty="0" err="1"/>
              <a:t>giúp</a:t>
            </a:r>
            <a:r>
              <a:rPr lang="en-CA" dirty="0"/>
              <a:t/>
            </a:r>
            <a:br>
              <a:rPr lang="en-CA" dirty="0"/>
            </a:br>
            <a:r>
              <a:rPr lang="en-CA" dirty="0" err="1"/>
              <a:t>trong</a:t>
            </a:r>
            <a:r>
              <a:rPr lang="en-CA" dirty="0"/>
              <a:t> Office</a:t>
            </a:r>
            <a:r>
              <a:rPr lang="en-US" dirty="0"/>
              <a:t>:</a:t>
            </a:r>
          </a:p>
          <a:p>
            <a:pPr lvl="1"/>
            <a:r>
              <a:rPr lang="en-US" dirty="0" err="1"/>
              <a:t>Nhấp</a:t>
            </a:r>
            <a:r>
              <a:rPr lang="en-US" dirty="0"/>
              <a:t> </a:t>
            </a:r>
            <a:r>
              <a:rPr lang="en-US" dirty="0" err="1"/>
              <a:t>chuột</a:t>
            </a:r>
            <a:r>
              <a:rPr lang="en-US" dirty="0"/>
              <a:t> </a:t>
            </a:r>
            <a:r>
              <a:rPr lang="en-US" dirty="0" err="1"/>
              <a:t>vào</a:t>
            </a:r>
            <a:r>
              <a:rPr lang="en-US" dirty="0"/>
              <a:t> </a:t>
            </a:r>
            <a:r>
              <a:rPr lang="en-US" dirty="0" err="1"/>
              <a:t>nút</a:t>
            </a:r>
            <a:r>
              <a:rPr lang="en-US" dirty="0"/>
              <a:t>    </a:t>
            </a:r>
            <a:r>
              <a:rPr lang="en-US" b="1" dirty="0"/>
              <a:t>(Microsoft Word</a:t>
            </a:r>
            <a:br>
              <a:rPr lang="en-US" b="1" dirty="0"/>
            </a:br>
            <a:r>
              <a:rPr lang="en-US" b="1" dirty="0"/>
              <a:t>Help)</a:t>
            </a:r>
            <a:r>
              <a:rPr lang="en-US" dirty="0"/>
              <a:t>; </a:t>
            </a:r>
            <a:r>
              <a:rPr lang="en-US" dirty="0" err="1"/>
              <a:t>hoặc</a:t>
            </a:r>
            <a:endParaRPr lang="en-US" dirty="0"/>
          </a:p>
          <a:p>
            <a:pPr lvl="1"/>
            <a:r>
              <a:rPr lang="en-US" dirty="0" err="1"/>
              <a:t>Bấm</a:t>
            </a:r>
            <a:r>
              <a:rPr lang="en-US" dirty="0"/>
              <a:t> F1</a:t>
            </a:r>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23</a:t>
            </a:fld>
            <a:endParaRPr lang="en-US" dirty="0"/>
          </a:p>
        </p:txBody>
      </p:sp>
      <p:grpSp>
        <p:nvGrpSpPr>
          <p:cNvPr id="6" name="Canvas 1430"/>
          <p:cNvGrpSpPr/>
          <p:nvPr/>
        </p:nvGrpSpPr>
        <p:grpSpPr>
          <a:xfrm>
            <a:off x="5511800" y="1771650"/>
            <a:ext cx="3134996" cy="2888210"/>
            <a:chOff x="0" y="0"/>
            <a:chExt cx="2906396" cy="3570140"/>
          </a:xfrm>
        </p:grpSpPr>
        <p:sp>
          <p:nvSpPr>
            <p:cNvPr id="7" name="Rectangle 6"/>
            <p:cNvSpPr/>
            <p:nvPr/>
          </p:nvSpPr>
          <p:spPr>
            <a:xfrm>
              <a:off x="0" y="0"/>
              <a:ext cx="2905760" cy="3569335"/>
            </a:xfrm>
            <a:prstGeom prst="rect">
              <a:avLst/>
            </a:prstGeom>
            <a:noFill/>
          </p:spPr>
        </p:sp>
        <p:pic>
          <p:nvPicPr>
            <p:cNvPr id="8" name="Picture 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69" y="2"/>
              <a:ext cx="2573127" cy="3570138"/>
            </a:xfrm>
            <a:prstGeom prst="rect">
              <a:avLst/>
            </a:prstGeom>
          </p:spPr>
        </p:pic>
        <p:cxnSp>
          <p:nvCxnSpPr>
            <p:cNvPr id="9" name="Line 1611"/>
            <p:cNvCxnSpPr/>
            <p:nvPr/>
          </p:nvCxnSpPr>
          <p:spPr bwMode="auto">
            <a:xfrm>
              <a:off x="189865" y="236631"/>
              <a:ext cx="256540" cy="635"/>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1612"/>
            <p:cNvCxnSpPr/>
            <p:nvPr/>
          </p:nvCxnSpPr>
          <p:spPr bwMode="auto">
            <a:xfrm>
              <a:off x="189865" y="379506"/>
              <a:ext cx="256540" cy="635"/>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Line 1613"/>
            <p:cNvCxnSpPr/>
            <p:nvPr/>
          </p:nvCxnSpPr>
          <p:spPr bwMode="auto">
            <a:xfrm>
              <a:off x="189865" y="1925814"/>
              <a:ext cx="356870" cy="635"/>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1614"/>
            <p:cNvCxnSpPr>
              <a:cxnSpLocks noChangeShapeType="1"/>
            </p:cNvCxnSpPr>
            <p:nvPr/>
          </p:nvCxnSpPr>
          <p:spPr bwMode="auto">
            <a:xfrm rot="5400000">
              <a:off x="358665" y="3244626"/>
              <a:ext cx="365125" cy="63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1619"/>
            <p:cNvCxnSpPr>
              <a:cxnSpLocks noChangeShapeType="1"/>
            </p:cNvCxnSpPr>
            <p:nvPr/>
          </p:nvCxnSpPr>
          <p:spPr bwMode="auto">
            <a:xfrm rot="5400000">
              <a:off x="2144285" y="3253516"/>
              <a:ext cx="365125" cy="63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Text Box 1937"/>
            <p:cNvSpPr txBox="1">
              <a:spLocks noChangeArrowheads="1"/>
            </p:cNvSpPr>
            <p:nvPr/>
          </p:nvSpPr>
          <p:spPr bwMode="auto">
            <a:xfrm>
              <a:off x="0" y="115275"/>
              <a:ext cx="194310" cy="272652"/>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1</a:t>
              </a:r>
              <a:endParaRPr lang="en-US" sz="1100" b="1">
                <a:effectLst/>
                <a:latin typeface="Zurich BT"/>
                <a:ea typeface="Times New Roman"/>
                <a:cs typeface="Arial"/>
              </a:endParaRPr>
            </a:p>
          </p:txBody>
        </p:sp>
        <p:sp>
          <p:nvSpPr>
            <p:cNvPr id="15" name="Text Box 1938"/>
            <p:cNvSpPr txBox="1">
              <a:spLocks noChangeArrowheads="1"/>
            </p:cNvSpPr>
            <p:nvPr/>
          </p:nvSpPr>
          <p:spPr bwMode="auto">
            <a:xfrm>
              <a:off x="0" y="328182"/>
              <a:ext cx="194310" cy="272652"/>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2</a:t>
              </a:r>
              <a:endParaRPr lang="en-US" sz="1100" b="1">
                <a:effectLst/>
                <a:latin typeface="Zurich BT"/>
                <a:ea typeface="Times New Roman"/>
                <a:cs typeface="Arial"/>
              </a:endParaRPr>
            </a:p>
          </p:txBody>
        </p:sp>
        <p:sp>
          <p:nvSpPr>
            <p:cNvPr id="16" name="Text Box 1939"/>
            <p:cNvSpPr txBox="1">
              <a:spLocks noChangeArrowheads="1"/>
            </p:cNvSpPr>
            <p:nvPr/>
          </p:nvSpPr>
          <p:spPr bwMode="auto">
            <a:xfrm>
              <a:off x="39980" y="1833642"/>
              <a:ext cx="194310" cy="272652"/>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3</a:t>
              </a:r>
              <a:endParaRPr lang="en-US" sz="1100" b="1">
                <a:effectLst/>
                <a:latin typeface="Zurich BT"/>
                <a:ea typeface="Times New Roman"/>
                <a:cs typeface="Arial"/>
              </a:endParaRPr>
            </a:p>
          </p:txBody>
        </p:sp>
        <p:sp>
          <p:nvSpPr>
            <p:cNvPr id="17" name="Text Box 1940"/>
            <p:cNvSpPr txBox="1">
              <a:spLocks noChangeArrowheads="1"/>
            </p:cNvSpPr>
            <p:nvPr/>
          </p:nvSpPr>
          <p:spPr bwMode="auto">
            <a:xfrm>
              <a:off x="442884" y="2982612"/>
              <a:ext cx="194310" cy="272652"/>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4</a:t>
              </a:r>
              <a:endParaRPr lang="en-US" sz="1100" b="1">
                <a:effectLst/>
                <a:latin typeface="Zurich BT"/>
                <a:ea typeface="Times New Roman"/>
                <a:cs typeface="Arial"/>
              </a:endParaRPr>
            </a:p>
          </p:txBody>
        </p:sp>
        <p:sp>
          <p:nvSpPr>
            <p:cNvPr id="18" name="Text Box 1941"/>
            <p:cNvSpPr txBox="1">
              <a:spLocks noChangeArrowheads="1"/>
            </p:cNvSpPr>
            <p:nvPr/>
          </p:nvSpPr>
          <p:spPr bwMode="auto">
            <a:xfrm>
              <a:off x="2226704" y="2991496"/>
              <a:ext cx="193675" cy="272652"/>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5</a:t>
              </a:r>
              <a:endParaRPr lang="en-US" sz="1100" b="1">
                <a:effectLst/>
                <a:latin typeface="Zurich BT"/>
                <a:ea typeface="Times New Roman"/>
                <a:cs typeface="Arial"/>
              </a:endParaRPr>
            </a:p>
          </p:txBody>
        </p:sp>
      </p:grpSp>
      <p:graphicFrame>
        <p:nvGraphicFramePr>
          <p:cNvPr id="19" name="Table 18"/>
          <p:cNvGraphicFramePr>
            <a:graphicFrameLocks noGrp="1"/>
          </p:cNvGraphicFramePr>
          <p:nvPr>
            <p:extLst>
              <p:ext uri="{D42A27DB-BD31-4B8C-83A1-F6EECF244321}">
                <p14:modId xmlns:p14="http://schemas.microsoft.com/office/powerpoint/2010/main" val="1800080821"/>
              </p:ext>
            </p:extLst>
          </p:nvPr>
        </p:nvGraphicFramePr>
        <p:xfrm>
          <a:off x="2703984" y="3225995"/>
          <a:ext cx="2580368" cy="955477"/>
        </p:xfrm>
        <a:graphic>
          <a:graphicData uri="http://schemas.openxmlformats.org/drawingml/2006/table">
            <a:tbl>
              <a:tblPr firstRow="1" firstCol="1" bandRow="1">
                <a:tableStyleId>{2D5ABB26-0587-4C30-8999-92F81FD0307C}</a:tableStyleId>
              </a:tblPr>
              <a:tblGrid>
                <a:gridCol w="277635">
                  <a:extLst>
                    <a:ext uri="{9D8B030D-6E8A-4147-A177-3AD203B41FA5}">
                      <a16:colId xmlns:a16="http://schemas.microsoft.com/office/drawing/2014/main" val="20000"/>
                    </a:ext>
                  </a:extLst>
                </a:gridCol>
                <a:gridCol w="2302733">
                  <a:extLst>
                    <a:ext uri="{9D8B030D-6E8A-4147-A177-3AD203B41FA5}">
                      <a16:colId xmlns:a16="http://schemas.microsoft.com/office/drawing/2014/main" val="20001"/>
                    </a:ext>
                  </a:extLst>
                </a:gridCol>
              </a:tblGrid>
              <a:tr h="149593">
                <a:tc>
                  <a:txBody>
                    <a:bodyPr/>
                    <a:lstStyle/>
                    <a:p>
                      <a:pPr marL="0" marR="0" algn="ctr">
                        <a:lnSpc>
                          <a:spcPct val="115000"/>
                        </a:lnSpc>
                        <a:spcBef>
                          <a:spcPts val="100"/>
                        </a:spcBef>
                        <a:spcAft>
                          <a:spcPts val="100"/>
                        </a:spcAft>
                      </a:pPr>
                      <a:r>
                        <a:rPr lang="en-US" sz="800" dirty="0">
                          <a:effectLst/>
                          <a:latin typeface="Zurich BT" pitchFamily="34" charset="0"/>
                        </a:rPr>
                        <a:t>1</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Thanh </a:t>
                      </a:r>
                      <a:r>
                        <a:rPr lang="en-US" sz="800" dirty="0" err="1">
                          <a:effectLst/>
                          <a:latin typeface="Zurich BT" pitchFamily="34" charset="0"/>
                        </a:rPr>
                        <a:t>công</a:t>
                      </a:r>
                      <a:r>
                        <a:rPr lang="en-US" sz="800" dirty="0">
                          <a:effectLst/>
                          <a:latin typeface="Zurich BT" pitchFamily="34" charset="0"/>
                        </a:rPr>
                        <a:t> </a:t>
                      </a:r>
                      <a:r>
                        <a:rPr lang="en-US" sz="800" dirty="0" err="1">
                          <a:effectLst/>
                          <a:latin typeface="Zurich BT" pitchFamily="34" charset="0"/>
                        </a:rPr>
                        <a:t>cụ</a:t>
                      </a:r>
                      <a:r>
                        <a:rPr lang="en-US" sz="800" dirty="0">
                          <a:effectLst/>
                          <a:latin typeface="Zurich BT" pitchFamily="34" charset="0"/>
                        </a:rPr>
                        <a:t> </a:t>
                      </a:r>
                      <a:r>
                        <a:rPr lang="en-US" sz="800" dirty="0" err="1">
                          <a:effectLst/>
                          <a:latin typeface="Zurich BT" pitchFamily="34" charset="0"/>
                        </a:rPr>
                        <a:t>trợ</a:t>
                      </a:r>
                      <a:r>
                        <a:rPr lang="en-US" sz="800" dirty="0">
                          <a:effectLst/>
                          <a:latin typeface="Zurich BT" pitchFamily="34" charset="0"/>
                        </a:rPr>
                        <a:t> </a:t>
                      </a:r>
                      <a:r>
                        <a:rPr lang="en-US" sz="800" dirty="0" err="1">
                          <a:effectLst/>
                          <a:latin typeface="Zurich BT" pitchFamily="34" charset="0"/>
                        </a:rPr>
                        <a:t>giúp</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0"/>
                  </a:ext>
                </a:extLst>
              </a:tr>
              <a:tr h="51878">
                <a:tc>
                  <a:txBody>
                    <a:bodyPr/>
                    <a:lstStyle/>
                    <a:p>
                      <a:pPr marL="0" marR="0" algn="ctr">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1"/>
                  </a:ext>
                </a:extLst>
              </a:tr>
              <a:tr h="149593">
                <a:tc>
                  <a:txBody>
                    <a:bodyPr/>
                    <a:lstStyle/>
                    <a:p>
                      <a:pPr marL="0" marR="0" algn="ctr">
                        <a:lnSpc>
                          <a:spcPct val="115000"/>
                        </a:lnSpc>
                        <a:spcBef>
                          <a:spcPts val="100"/>
                        </a:spcBef>
                        <a:spcAft>
                          <a:spcPts val="100"/>
                        </a:spcAft>
                      </a:pPr>
                      <a:r>
                        <a:rPr lang="en-US" sz="800" dirty="0">
                          <a:effectLst/>
                          <a:latin typeface="Zurich BT" pitchFamily="34" charset="0"/>
                        </a:rPr>
                        <a:t>2</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Các</a:t>
                      </a:r>
                      <a:r>
                        <a:rPr lang="en-US" sz="800" dirty="0">
                          <a:effectLst/>
                          <a:latin typeface="Zurich BT" pitchFamily="34" charset="0"/>
                        </a:rPr>
                        <a:t> </a:t>
                      </a:r>
                      <a:r>
                        <a:rPr lang="en-US" sz="800" dirty="0" err="1">
                          <a:effectLst/>
                          <a:latin typeface="Zurich BT" pitchFamily="34" charset="0"/>
                        </a:rPr>
                        <a:t>tùy</a:t>
                      </a:r>
                      <a:r>
                        <a:rPr lang="en-US" sz="800" dirty="0">
                          <a:effectLst/>
                          <a:latin typeface="Zurich BT" pitchFamily="34" charset="0"/>
                        </a:rPr>
                        <a:t> </a:t>
                      </a:r>
                      <a:r>
                        <a:rPr lang="en-US" sz="800" dirty="0" err="1">
                          <a:effectLst/>
                          <a:latin typeface="Zurich BT" pitchFamily="34" charset="0"/>
                        </a:rPr>
                        <a:t>chọn</a:t>
                      </a:r>
                      <a:r>
                        <a:rPr lang="en-US" sz="800" dirty="0">
                          <a:effectLst/>
                          <a:latin typeface="Zurich BT" pitchFamily="34" charset="0"/>
                        </a:rPr>
                        <a:t> </a:t>
                      </a:r>
                      <a:r>
                        <a:rPr lang="en-US" sz="800" dirty="0" err="1">
                          <a:effectLst/>
                          <a:latin typeface="Zurich BT" pitchFamily="34" charset="0"/>
                        </a:rPr>
                        <a:t>tìm</a:t>
                      </a:r>
                      <a:r>
                        <a:rPr lang="en-US" sz="800" dirty="0">
                          <a:effectLst/>
                          <a:latin typeface="Zurich BT" pitchFamily="34" charset="0"/>
                        </a:rPr>
                        <a:t> </a:t>
                      </a:r>
                      <a:r>
                        <a:rPr lang="en-US" sz="800" dirty="0" err="1">
                          <a:effectLst/>
                          <a:latin typeface="Zurich BT" pitchFamily="34" charset="0"/>
                        </a:rPr>
                        <a:t>kiếm</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2"/>
                  </a:ext>
                </a:extLst>
              </a:tr>
              <a:tr h="51878">
                <a:tc>
                  <a:txBody>
                    <a:bodyPr/>
                    <a:lstStyle/>
                    <a:p>
                      <a:pPr marL="0" marR="0" algn="ctr">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3"/>
                  </a:ext>
                </a:extLst>
              </a:tr>
              <a:tr h="149593">
                <a:tc>
                  <a:txBody>
                    <a:bodyPr/>
                    <a:lstStyle/>
                    <a:p>
                      <a:pPr marL="0" marR="0" algn="ctr">
                        <a:lnSpc>
                          <a:spcPct val="115000"/>
                        </a:lnSpc>
                        <a:spcBef>
                          <a:spcPts val="100"/>
                        </a:spcBef>
                        <a:spcAft>
                          <a:spcPts val="100"/>
                        </a:spcAft>
                      </a:pPr>
                      <a:r>
                        <a:rPr lang="en-US" sz="800" dirty="0">
                          <a:effectLst/>
                          <a:latin typeface="Zurich BT" pitchFamily="34" charset="0"/>
                        </a:rPr>
                        <a:t>3</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Các</a:t>
                      </a:r>
                      <a:r>
                        <a:rPr lang="en-US" sz="800" dirty="0">
                          <a:effectLst/>
                          <a:latin typeface="Zurich BT" pitchFamily="34" charset="0"/>
                        </a:rPr>
                        <a:t> </a:t>
                      </a:r>
                      <a:r>
                        <a:rPr lang="en-US" sz="800" dirty="0" err="1">
                          <a:effectLst/>
                          <a:latin typeface="Zurich BT" pitchFamily="34" charset="0"/>
                        </a:rPr>
                        <a:t>chủ</a:t>
                      </a:r>
                      <a:r>
                        <a:rPr lang="en-US" sz="800" dirty="0">
                          <a:effectLst/>
                          <a:latin typeface="Zurich BT" pitchFamily="34" charset="0"/>
                        </a:rPr>
                        <a:t> </a:t>
                      </a:r>
                      <a:r>
                        <a:rPr lang="en-US" sz="800" dirty="0" err="1">
                          <a:effectLst/>
                          <a:latin typeface="Zurich BT" pitchFamily="34" charset="0"/>
                        </a:rPr>
                        <a:t>đề</a:t>
                      </a:r>
                      <a:r>
                        <a:rPr lang="en-US" sz="800" dirty="0">
                          <a:effectLst/>
                          <a:latin typeface="Zurich BT" pitchFamily="34" charset="0"/>
                        </a:rPr>
                        <a:t> </a:t>
                      </a:r>
                      <a:r>
                        <a:rPr lang="en-US" sz="800" dirty="0" err="1">
                          <a:effectLst/>
                          <a:latin typeface="Zurich BT" pitchFamily="34" charset="0"/>
                        </a:rPr>
                        <a:t>trợ</a:t>
                      </a:r>
                      <a:r>
                        <a:rPr lang="en-US" sz="800" dirty="0">
                          <a:effectLst/>
                          <a:latin typeface="Zurich BT" pitchFamily="34" charset="0"/>
                        </a:rPr>
                        <a:t> </a:t>
                      </a:r>
                      <a:r>
                        <a:rPr lang="en-US" sz="800" dirty="0" err="1">
                          <a:effectLst/>
                          <a:latin typeface="Zurich BT" pitchFamily="34" charset="0"/>
                        </a:rPr>
                        <a:t>giúp</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4"/>
                  </a:ext>
                </a:extLst>
              </a:tr>
              <a:tr h="51878">
                <a:tc>
                  <a:txBody>
                    <a:bodyPr/>
                    <a:lstStyle/>
                    <a:p>
                      <a:pPr marL="0" marR="0" algn="ctr">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5"/>
                  </a:ext>
                </a:extLst>
              </a:tr>
              <a:tr h="149593">
                <a:tc>
                  <a:txBody>
                    <a:bodyPr/>
                    <a:lstStyle/>
                    <a:p>
                      <a:pPr marL="0" marR="0" algn="ctr">
                        <a:lnSpc>
                          <a:spcPct val="115000"/>
                        </a:lnSpc>
                        <a:spcBef>
                          <a:spcPts val="100"/>
                        </a:spcBef>
                        <a:spcAft>
                          <a:spcPts val="100"/>
                        </a:spcAft>
                      </a:pPr>
                      <a:r>
                        <a:rPr lang="en-US" sz="800" dirty="0">
                          <a:effectLst/>
                          <a:latin typeface="Zurich BT" pitchFamily="34" charset="0"/>
                        </a:rPr>
                        <a:t>4</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200"/>
                        </a:spcBef>
                        <a:spcAft>
                          <a:spcPts val="0"/>
                        </a:spcAft>
                      </a:pPr>
                      <a:r>
                        <a:rPr lang="en-US" sz="800" dirty="0" err="1">
                          <a:effectLst/>
                          <a:latin typeface="Zurich BT" pitchFamily="34" charset="0"/>
                        </a:rPr>
                        <a:t>Tìm</a:t>
                      </a:r>
                      <a:r>
                        <a:rPr lang="en-US" sz="800" dirty="0">
                          <a:effectLst/>
                          <a:latin typeface="Zurich BT" pitchFamily="34" charset="0"/>
                        </a:rPr>
                        <a:t> </a:t>
                      </a:r>
                      <a:r>
                        <a:rPr lang="en-US" sz="800" dirty="0" err="1">
                          <a:effectLst/>
                          <a:latin typeface="Zurich BT" pitchFamily="34" charset="0"/>
                        </a:rPr>
                        <a:t>kiếm</a:t>
                      </a:r>
                      <a:r>
                        <a:rPr lang="en-US" sz="800" dirty="0">
                          <a:effectLst/>
                          <a:latin typeface="Zurich BT" pitchFamily="34" charset="0"/>
                        </a:rPr>
                        <a:t> </a:t>
                      </a:r>
                      <a:r>
                        <a:rPr lang="en-US" sz="800" dirty="0" err="1">
                          <a:effectLst/>
                          <a:latin typeface="Zurich BT" pitchFamily="34" charset="0"/>
                        </a:rPr>
                        <a:t>hiện</a:t>
                      </a:r>
                      <a:r>
                        <a:rPr lang="en-US" sz="800" dirty="0">
                          <a:effectLst/>
                          <a:latin typeface="Zurich BT" pitchFamily="34" charset="0"/>
                        </a:rPr>
                        <a:t> </a:t>
                      </a:r>
                      <a:r>
                        <a:rPr lang="en-US" sz="800" dirty="0" err="1">
                          <a:effectLst/>
                          <a:latin typeface="Zurich BT" pitchFamily="34" charset="0"/>
                        </a:rPr>
                        <a:t>thời</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6"/>
                  </a:ext>
                </a:extLst>
              </a:tr>
              <a:tr h="51878">
                <a:tc>
                  <a:txBody>
                    <a:bodyPr/>
                    <a:lstStyle/>
                    <a:p>
                      <a:pPr marL="0" marR="0" algn="ctr">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7"/>
                  </a:ext>
                </a:extLst>
              </a:tr>
              <a:tr h="149593">
                <a:tc>
                  <a:txBody>
                    <a:bodyPr/>
                    <a:lstStyle/>
                    <a:p>
                      <a:pPr marL="0" marR="0" algn="ctr">
                        <a:lnSpc>
                          <a:spcPct val="115000"/>
                        </a:lnSpc>
                        <a:spcBef>
                          <a:spcPts val="100"/>
                        </a:spcBef>
                        <a:spcAft>
                          <a:spcPts val="100"/>
                        </a:spcAft>
                      </a:pPr>
                      <a:r>
                        <a:rPr lang="en-US" sz="800" dirty="0">
                          <a:effectLst/>
                          <a:latin typeface="Zurich BT" pitchFamily="34" charset="0"/>
                        </a:rPr>
                        <a:t>5</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Trạng</a:t>
                      </a:r>
                      <a:r>
                        <a:rPr lang="en-US" sz="800" dirty="0">
                          <a:effectLst/>
                          <a:latin typeface="Zurich BT" pitchFamily="34" charset="0"/>
                        </a:rPr>
                        <a:t> </a:t>
                      </a:r>
                      <a:r>
                        <a:rPr lang="en-US" sz="800" dirty="0" err="1">
                          <a:effectLst/>
                          <a:latin typeface="Zurich BT" pitchFamily="34" charset="0"/>
                        </a:rPr>
                        <a:t>thái</a:t>
                      </a:r>
                      <a:r>
                        <a:rPr lang="en-US" sz="800" dirty="0">
                          <a:effectLst/>
                          <a:latin typeface="Zurich BT" pitchFamily="34" charset="0"/>
                        </a:rPr>
                        <a:t> </a:t>
                      </a:r>
                      <a:r>
                        <a:rPr lang="en-US" sz="800" dirty="0" err="1">
                          <a:effectLst/>
                          <a:latin typeface="Zurich BT" pitchFamily="34" charset="0"/>
                        </a:rPr>
                        <a:t>hoặc</a:t>
                      </a:r>
                      <a:r>
                        <a:rPr lang="en-US" sz="800" dirty="0">
                          <a:effectLst/>
                          <a:latin typeface="Zurich BT" pitchFamily="34" charset="0"/>
                        </a:rPr>
                        <a:t> </a:t>
                      </a:r>
                      <a:r>
                        <a:rPr lang="en-US" sz="800" dirty="0" err="1">
                          <a:effectLst/>
                          <a:latin typeface="Zurich BT" pitchFamily="34" charset="0"/>
                        </a:rPr>
                        <a:t>tùy</a:t>
                      </a:r>
                      <a:r>
                        <a:rPr lang="en-US" sz="800" dirty="0">
                          <a:effectLst/>
                          <a:latin typeface="Zurich BT" pitchFamily="34" charset="0"/>
                        </a:rPr>
                        <a:t> </a:t>
                      </a:r>
                      <a:r>
                        <a:rPr lang="en-US" sz="800" dirty="0" err="1">
                          <a:effectLst/>
                          <a:latin typeface="Zurich BT" pitchFamily="34" charset="0"/>
                        </a:rPr>
                        <a:t>chọn</a:t>
                      </a:r>
                      <a:r>
                        <a:rPr lang="en-US" sz="800" dirty="0">
                          <a:effectLst/>
                          <a:latin typeface="Zurich BT" pitchFamily="34" charset="0"/>
                        </a:rPr>
                        <a:t> </a:t>
                      </a:r>
                      <a:r>
                        <a:rPr lang="en-US" sz="800" dirty="0" err="1">
                          <a:effectLst/>
                          <a:latin typeface="Zurich BT" pitchFamily="34" charset="0"/>
                        </a:rPr>
                        <a:t>kết</a:t>
                      </a:r>
                      <a:r>
                        <a:rPr lang="en-US" sz="800" dirty="0">
                          <a:effectLst/>
                          <a:latin typeface="Zurich BT" pitchFamily="34" charset="0"/>
                        </a:rPr>
                        <a:t> </a:t>
                      </a:r>
                      <a:r>
                        <a:rPr lang="en-US" sz="800" dirty="0" err="1">
                          <a:effectLst/>
                          <a:latin typeface="Zurich BT" pitchFamily="34" charset="0"/>
                        </a:rPr>
                        <a:t>nối</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8"/>
                  </a:ext>
                </a:extLst>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222" y="2724342"/>
            <a:ext cx="168899" cy="12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441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Trợ</a:t>
            </a:r>
            <a:r>
              <a:rPr lang="en-CA" dirty="0"/>
              <a:t> </a:t>
            </a:r>
            <a:r>
              <a:rPr lang="en-CA" dirty="0" err="1"/>
              <a:t>giúp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1626244"/>
              </p:ext>
            </p:extLst>
          </p:nvPr>
        </p:nvGraphicFramePr>
        <p:xfrm>
          <a:off x="82193" y="1063347"/>
          <a:ext cx="8291245" cy="3642270"/>
        </p:xfrm>
        <a:graphic>
          <a:graphicData uri="http://schemas.openxmlformats.org/drawingml/2006/table">
            <a:tbl>
              <a:tblPr firstRow="1" firstCol="1" bandRow="1">
                <a:tableStyleId>{2D5ABB26-0587-4C30-8999-92F81FD0307C}</a:tableStyleId>
              </a:tblPr>
              <a:tblGrid>
                <a:gridCol w="2178122">
                  <a:extLst>
                    <a:ext uri="{9D8B030D-6E8A-4147-A177-3AD203B41FA5}">
                      <a16:colId xmlns:a16="http://schemas.microsoft.com/office/drawing/2014/main" val="20000"/>
                    </a:ext>
                  </a:extLst>
                </a:gridCol>
                <a:gridCol w="6113123">
                  <a:extLst>
                    <a:ext uri="{9D8B030D-6E8A-4147-A177-3AD203B41FA5}">
                      <a16:colId xmlns:a16="http://schemas.microsoft.com/office/drawing/2014/main" val="20001"/>
                    </a:ext>
                  </a:extLst>
                </a:gridCol>
              </a:tblGrid>
              <a:tr h="539426">
                <a:tc>
                  <a:txBody>
                    <a:bodyPr/>
                    <a:lstStyle/>
                    <a:p>
                      <a:pPr>
                        <a:lnSpc>
                          <a:spcPct val="115000"/>
                        </a:lnSpc>
                        <a:spcBef>
                          <a:spcPts val="100"/>
                        </a:spcBef>
                        <a:spcAft>
                          <a:spcPts val="100"/>
                        </a:spcAft>
                        <a:tabLst>
                          <a:tab pos="228600" algn="l"/>
                        </a:tabLst>
                      </a:pPr>
                      <a:r>
                        <a:rPr lang="en-US" sz="1400" b="1" dirty="0">
                          <a:effectLst/>
                          <a:latin typeface="Zurich BT" pitchFamily="34" charset="0"/>
                        </a:rPr>
                        <a:t>Thanh </a:t>
                      </a:r>
                      <a:r>
                        <a:rPr lang="en-US" sz="1400" b="1" dirty="0" err="1">
                          <a:effectLst/>
                          <a:latin typeface="Zurich BT" pitchFamily="34" charset="0"/>
                        </a:rPr>
                        <a:t>công</a:t>
                      </a:r>
                      <a:r>
                        <a:rPr lang="en-US" sz="1400" b="1" dirty="0">
                          <a:effectLst/>
                          <a:latin typeface="Zurich BT" pitchFamily="34" charset="0"/>
                        </a:rPr>
                        <a:t> </a:t>
                      </a:r>
                      <a:r>
                        <a:rPr lang="en-US" sz="1400" b="1" dirty="0" err="1">
                          <a:effectLst/>
                          <a:latin typeface="Zurich BT" pitchFamily="34" charset="0"/>
                        </a:rPr>
                        <a:t>cụ</a:t>
                      </a:r>
                      <a:r>
                        <a:rPr lang="en-US" sz="1400" b="1" dirty="0">
                          <a:effectLst/>
                          <a:latin typeface="Zurich BT" pitchFamily="34" charset="0"/>
                        </a:rPr>
                        <a:t> </a:t>
                      </a:r>
                      <a:r>
                        <a:rPr lang="en-US" sz="1400" b="1" dirty="0" err="1">
                          <a:effectLst/>
                          <a:latin typeface="Zurich BT" pitchFamily="34" charset="0"/>
                        </a:rPr>
                        <a:t>trợ</a:t>
                      </a:r>
                      <a:r>
                        <a:rPr lang="en-US" sz="1400" b="1" dirty="0">
                          <a:effectLst/>
                          <a:latin typeface="Zurich BT" pitchFamily="34" charset="0"/>
                        </a:rPr>
                        <a:t> </a:t>
                      </a:r>
                      <a:r>
                        <a:rPr lang="en-US" sz="1400" b="1" dirty="0" err="1">
                          <a:effectLst/>
                          <a:latin typeface="Zurich BT" pitchFamily="34" charset="0"/>
                        </a:rPr>
                        <a:t>giúp</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100"/>
                        </a:spcBef>
                        <a:spcAft>
                          <a:spcPts val="100"/>
                        </a:spcAft>
                        <a:tabLst>
                          <a:tab pos="228600" algn="l"/>
                        </a:tabLst>
                      </a:pPr>
                      <a:r>
                        <a:rPr lang="en-US" sz="1600" dirty="0" err="1">
                          <a:effectLst/>
                          <a:latin typeface="Zurich BT" pitchFamily="34" charset="0"/>
                        </a:rPr>
                        <a:t>Những</a:t>
                      </a:r>
                      <a:r>
                        <a:rPr lang="en-US" sz="1600" dirty="0">
                          <a:effectLst/>
                          <a:latin typeface="Zurich BT" pitchFamily="34" charset="0"/>
                        </a:rPr>
                        <a:t> </a:t>
                      </a:r>
                      <a:r>
                        <a:rPr lang="en-US" sz="1600" dirty="0" err="1">
                          <a:effectLst/>
                          <a:latin typeface="Zurich BT" pitchFamily="34" charset="0"/>
                        </a:rPr>
                        <a:t>nút</a:t>
                      </a:r>
                      <a:r>
                        <a:rPr lang="en-US" sz="1600" dirty="0">
                          <a:effectLst/>
                          <a:latin typeface="Zurich BT" pitchFamily="34" charset="0"/>
                        </a:rPr>
                        <a:t> </a:t>
                      </a:r>
                      <a:r>
                        <a:rPr lang="en-US" sz="1600" dirty="0" err="1">
                          <a:effectLst/>
                          <a:latin typeface="Zurich BT" pitchFamily="34" charset="0"/>
                        </a:rPr>
                        <a:t>trên</a:t>
                      </a:r>
                      <a:r>
                        <a:rPr lang="en-US" sz="1600" baseline="0" dirty="0">
                          <a:effectLst/>
                          <a:latin typeface="Zurich BT" pitchFamily="34" charset="0"/>
                        </a:rPr>
                        <a:t> </a:t>
                      </a:r>
                      <a:r>
                        <a:rPr lang="en-US" sz="1600" baseline="0" dirty="0" err="1">
                          <a:effectLst/>
                          <a:latin typeface="Zurich BT" pitchFamily="34" charset="0"/>
                        </a:rPr>
                        <a:t>thanh</a:t>
                      </a:r>
                      <a:r>
                        <a:rPr lang="en-US" sz="1600" baseline="0" dirty="0">
                          <a:effectLst/>
                          <a:latin typeface="Zurich BT" pitchFamily="34" charset="0"/>
                        </a:rPr>
                        <a:t> </a:t>
                      </a:r>
                      <a:r>
                        <a:rPr lang="en-US" sz="1600" dirty="0" err="1">
                          <a:effectLst/>
                          <a:latin typeface="Zurich BT" pitchFamily="34" charset="0"/>
                        </a:rPr>
                        <a:t>này</a:t>
                      </a:r>
                      <a:r>
                        <a:rPr lang="en-US" sz="1600" dirty="0">
                          <a:effectLst/>
                          <a:latin typeface="Zurich BT" pitchFamily="34" charset="0"/>
                        </a:rPr>
                        <a:t> </a:t>
                      </a:r>
                      <a:r>
                        <a:rPr lang="en-US" sz="1600" dirty="0" err="1">
                          <a:effectLst/>
                          <a:latin typeface="Zurich BT" pitchFamily="34" charset="0"/>
                        </a:rPr>
                        <a:t>giúp</a:t>
                      </a:r>
                      <a:r>
                        <a:rPr lang="en-US" sz="1600" dirty="0">
                          <a:effectLst/>
                          <a:latin typeface="Zurich BT" pitchFamily="34" charset="0"/>
                        </a:rPr>
                        <a:t> </a:t>
                      </a:r>
                      <a:r>
                        <a:rPr lang="en-US" sz="1600" dirty="0" err="1">
                          <a:effectLst/>
                          <a:latin typeface="Zurich BT" pitchFamily="34" charset="0"/>
                        </a:rPr>
                        <a:t>bạn</a:t>
                      </a:r>
                      <a:r>
                        <a:rPr lang="en-US" sz="1600" dirty="0">
                          <a:effectLst/>
                          <a:latin typeface="Zurich BT" pitchFamily="34" charset="0"/>
                        </a:rPr>
                        <a:t> di </a:t>
                      </a:r>
                      <a:r>
                        <a:rPr lang="en-US" sz="1600" dirty="0" err="1">
                          <a:effectLst/>
                          <a:latin typeface="Zurich BT" pitchFamily="34" charset="0"/>
                        </a:rPr>
                        <a:t>chuyển</a:t>
                      </a:r>
                      <a:r>
                        <a:rPr lang="en-US" sz="1600" dirty="0">
                          <a:effectLst/>
                          <a:latin typeface="Zurich BT" pitchFamily="34" charset="0"/>
                        </a:rPr>
                        <a:t> </a:t>
                      </a:r>
                      <a:r>
                        <a:rPr lang="en-US" sz="1600" dirty="0" err="1">
                          <a:effectLst/>
                          <a:latin typeface="Zurich BT" pitchFamily="34" charset="0"/>
                        </a:rPr>
                        <a:t>từ</a:t>
                      </a:r>
                      <a:r>
                        <a:rPr lang="en-US" sz="1600" dirty="0">
                          <a:effectLst/>
                          <a:latin typeface="Zurich BT" pitchFamily="34" charset="0"/>
                        </a:rPr>
                        <a:t> </a:t>
                      </a:r>
                      <a:r>
                        <a:rPr lang="en-US" sz="1600" dirty="0" err="1">
                          <a:effectLst/>
                          <a:latin typeface="Zurich BT" pitchFamily="34" charset="0"/>
                        </a:rPr>
                        <a:t>trang</a:t>
                      </a:r>
                      <a:r>
                        <a:rPr lang="en-US" sz="1600" dirty="0">
                          <a:effectLst/>
                          <a:latin typeface="Zurich BT" pitchFamily="34" charset="0"/>
                        </a:rPr>
                        <a:t> </a:t>
                      </a:r>
                      <a:r>
                        <a:rPr lang="en-US" sz="1600" dirty="0" err="1">
                          <a:effectLst/>
                          <a:latin typeface="Zurich BT" pitchFamily="34" charset="0"/>
                        </a:rPr>
                        <a:t>trợ</a:t>
                      </a:r>
                      <a:r>
                        <a:rPr lang="en-US" sz="1600" dirty="0">
                          <a:effectLst/>
                          <a:latin typeface="Zurich BT" pitchFamily="34" charset="0"/>
                        </a:rPr>
                        <a:t> </a:t>
                      </a:r>
                      <a:r>
                        <a:rPr lang="en-US" sz="1600" dirty="0" err="1">
                          <a:effectLst/>
                          <a:latin typeface="Zurich BT" pitchFamily="34" charset="0"/>
                        </a:rPr>
                        <a:t>giúp</a:t>
                      </a:r>
                      <a:r>
                        <a:rPr lang="en-US" sz="1600" dirty="0">
                          <a:effectLst/>
                          <a:latin typeface="Zurich BT" pitchFamily="34" charset="0"/>
                        </a:rPr>
                        <a:t> </a:t>
                      </a:r>
                      <a:r>
                        <a:rPr lang="en-US" sz="1600" dirty="0" err="1">
                          <a:effectLst/>
                          <a:latin typeface="Zurich BT" pitchFamily="34" charset="0"/>
                        </a:rPr>
                        <a:t>này</a:t>
                      </a:r>
                      <a:r>
                        <a:rPr lang="en-US" sz="1600" dirty="0">
                          <a:effectLst/>
                          <a:latin typeface="Zurich BT" pitchFamily="34" charset="0"/>
                        </a:rPr>
                        <a:t> sang </a:t>
                      </a:r>
                      <a:r>
                        <a:rPr lang="en-US" sz="1600" dirty="0" err="1">
                          <a:effectLst/>
                          <a:latin typeface="Zurich BT" pitchFamily="34" charset="0"/>
                        </a:rPr>
                        <a:t>trang</a:t>
                      </a:r>
                      <a:r>
                        <a:rPr lang="en-US" sz="1600" dirty="0">
                          <a:effectLst/>
                          <a:latin typeface="Zurich BT" pitchFamily="34" charset="0"/>
                        </a:rPr>
                        <a:t> </a:t>
                      </a:r>
                      <a:r>
                        <a:rPr lang="en-US" sz="1600" dirty="0" err="1">
                          <a:effectLst/>
                          <a:latin typeface="Zurich BT" pitchFamily="34" charset="0"/>
                        </a:rPr>
                        <a:t>khác</a:t>
                      </a:r>
                      <a:r>
                        <a:rPr lang="en-US" sz="1600" dirty="0">
                          <a:effectLst/>
                          <a:latin typeface="Zurich BT" pitchFamily="34" charset="0"/>
                        </a:rPr>
                        <a:t>.</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0"/>
                  </a:ext>
                </a:extLst>
              </a:tr>
              <a:tr h="1254333">
                <a:tc>
                  <a:txBody>
                    <a:bodyPr/>
                    <a:lstStyle/>
                    <a:p>
                      <a:pPr>
                        <a:lnSpc>
                          <a:spcPct val="115000"/>
                        </a:lnSpc>
                        <a:spcBef>
                          <a:spcPts val="100"/>
                        </a:spcBef>
                        <a:spcAft>
                          <a:spcPts val="100"/>
                        </a:spcAft>
                        <a:tabLst>
                          <a:tab pos="228600" algn="l"/>
                        </a:tabLst>
                      </a:pPr>
                      <a:r>
                        <a:rPr lang="en-US" sz="1400" b="1" dirty="0">
                          <a:effectLst/>
                          <a:latin typeface="Zurich BT" pitchFamily="34" charset="0"/>
                        </a:rPr>
                        <a:t>Thanh </a:t>
                      </a:r>
                      <a:r>
                        <a:rPr lang="en-US" sz="1400" b="1" dirty="0" err="1">
                          <a:effectLst/>
                          <a:latin typeface="Zurich BT" pitchFamily="34" charset="0"/>
                        </a:rPr>
                        <a:t>công</a:t>
                      </a:r>
                      <a:r>
                        <a:rPr lang="en-US" sz="1400" b="1" dirty="0">
                          <a:effectLst/>
                          <a:latin typeface="Zurich BT" pitchFamily="34" charset="0"/>
                        </a:rPr>
                        <a:t> </a:t>
                      </a:r>
                      <a:r>
                        <a:rPr lang="en-US" sz="1400" b="1" dirty="0" err="1">
                          <a:effectLst/>
                          <a:latin typeface="Zurich BT" pitchFamily="34" charset="0"/>
                        </a:rPr>
                        <a:t>cụ</a:t>
                      </a:r>
                      <a:r>
                        <a:rPr lang="en-US" sz="1400" b="1" dirty="0">
                          <a:effectLst/>
                          <a:latin typeface="Zurich BT" pitchFamily="34" charset="0"/>
                        </a:rPr>
                        <a:t> </a:t>
                      </a:r>
                      <a:r>
                        <a:rPr lang="en-US" sz="1400" b="1" dirty="0" err="1">
                          <a:effectLst/>
                          <a:latin typeface="Zurich BT" pitchFamily="34" charset="0"/>
                        </a:rPr>
                        <a:t>trợ</a:t>
                      </a:r>
                      <a:r>
                        <a:rPr lang="en-US" sz="1400" b="1" dirty="0">
                          <a:effectLst/>
                          <a:latin typeface="Zurich BT" pitchFamily="34" charset="0"/>
                        </a:rPr>
                        <a:t> </a:t>
                      </a:r>
                      <a:r>
                        <a:rPr lang="en-US" sz="1400" b="1" dirty="0" err="1">
                          <a:effectLst/>
                          <a:latin typeface="Zurich BT" pitchFamily="34" charset="0"/>
                        </a:rPr>
                        <a:t>giúp</a:t>
                      </a:r>
                      <a:r>
                        <a:rPr lang="en-US" sz="1400" b="1" dirty="0">
                          <a:effectLst/>
                          <a:latin typeface="Zurich BT" pitchFamily="34" charset="0"/>
                        </a:rPr>
                        <a:t> </a:t>
                      </a:r>
                      <a:endParaRPr lang="en-US" sz="1400" b="1" dirty="0">
                        <a:effectLst/>
                        <a:latin typeface="Zurich BT" pitchFamily="34" charset="0"/>
                        <a:ea typeface="Times New Roman"/>
                        <a:cs typeface="Calibri"/>
                      </a:endParaRPr>
                    </a:p>
                  </a:txBody>
                  <a:tcPr marL="68580" marR="68580" marT="0" marB="0"/>
                </a:tc>
                <a:tc>
                  <a:txBody>
                    <a:bodyPr/>
                    <a:lstStyle/>
                    <a:p>
                      <a:pPr marL="0" algn="l">
                        <a:lnSpc>
                          <a:spcPct val="115000"/>
                        </a:lnSpc>
                        <a:spcBef>
                          <a:spcPts val="100"/>
                        </a:spcBef>
                        <a:spcAft>
                          <a:spcPts val="100"/>
                        </a:spcAft>
                        <a:tabLst>
                          <a:tab pos="228600" algn="l"/>
                        </a:tabLst>
                      </a:pPr>
                      <a:r>
                        <a:rPr lang="vi-VN" sz="1600" dirty="0">
                          <a:effectLst/>
                          <a:latin typeface="Zurich BT" pitchFamily="34" charset="0"/>
                        </a:rPr>
                        <a:t>Sử dụng trường </a:t>
                      </a:r>
                      <a:r>
                        <a:rPr lang="en-US" sz="1600" b="1" dirty="0">
                          <a:effectLst/>
                          <a:latin typeface="Zurich BT" pitchFamily="34" charset="0"/>
                        </a:rPr>
                        <a:t>Type words to search for</a:t>
                      </a:r>
                      <a:br>
                        <a:rPr lang="en-US" sz="1600" b="1" dirty="0">
                          <a:effectLst/>
                          <a:latin typeface="Zurich BT" pitchFamily="34" charset="0"/>
                        </a:rPr>
                      </a:br>
                      <a:r>
                        <a:rPr lang="en-US" sz="1600" dirty="0" err="1">
                          <a:effectLst/>
                          <a:latin typeface="Zurich BT" pitchFamily="34" charset="0"/>
                        </a:rPr>
                        <a:t>để</a:t>
                      </a:r>
                      <a:r>
                        <a:rPr lang="en-US" sz="1600" dirty="0">
                          <a:effectLst/>
                          <a:latin typeface="Zurich BT" pitchFamily="34" charset="0"/>
                        </a:rPr>
                        <a:t> </a:t>
                      </a:r>
                      <a:r>
                        <a:rPr lang="en-US" sz="1600" dirty="0" err="1">
                          <a:effectLst/>
                          <a:latin typeface="Zurich BT" pitchFamily="34" charset="0"/>
                        </a:rPr>
                        <a:t>tìm</a:t>
                      </a:r>
                      <a:r>
                        <a:rPr lang="en-US" sz="1600" dirty="0">
                          <a:effectLst/>
                          <a:latin typeface="Zurich BT" pitchFamily="34" charset="0"/>
                        </a:rPr>
                        <a:t> </a:t>
                      </a:r>
                      <a:r>
                        <a:rPr lang="en-US" sz="1600" dirty="0" err="1">
                          <a:effectLst/>
                          <a:latin typeface="Zurich BT" pitchFamily="34" charset="0"/>
                        </a:rPr>
                        <a:t>kiếm</a:t>
                      </a:r>
                      <a:r>
                        <a:rPr lang="en-US" sz="1600" dirty="0">
                          <a:effectLst/>
                          <a:latin typeface="Zurich BT" pitchFamily="34" charset="0"/>
                        </a:rPr>
                        <a:t> </a:t>
                      </a:r>
                      <a:r>
                        <a:rPr lang="en-US" sz="1600" dirty="0" err="1">
                          <a:effectLst/>
                          <a:latin typeface="Zurich BT" pitchFamily="34" charset="0"/>
                        </a:rPr>
                        <a:t>một</a:t>
                      </a:r>
                      <a:r>
                        <a:rPr lang="en-US" sz="1600" dirty="0">
                          <a:effectLst/>
                          <a:latin typeface="Zurich BT" pitchFamily="34" charset="0"/>
                        </a:rPr>
                        <a:t> </a:t>
                      </a:r>
                      <a:r>
                        <a:rPr lang="en-US" sz="1600" dirty="0" err="1">
                          <a:effectLst/>
                          <a:latin typeface="Zurich BT" pitchFamily="34" charset="0"/>
                        </a:rPr>
                        <a:t>chủ</a:t>
                      </a:r>
                      <a:r>
                        <a:rPr lang="en-US" sz="1600" dirty="0">
                          <a:effectLst/>
                          <a:latin typeface="Zurich BT" pitchFamily="34" charset="0"/>
                        </a:rPr>
                        <a:t> </a:t>
                      </a:r>
                      <a:r>
                        <a:rPr lang="en-US" sz="1600" dirty="0" err="1">
                          <a:effectLst/>
                          <a:latin typeface="Zurich BT" pitchFamily="34" charset="0"/>
                        </a:rPr>
                        <a:t>đề</a:t>
                      </a:r>
                      <a:r>
                        <a:rPr lang="en-US" sz="1600" dirty="0">
                          <a:effectLst/>
                          <a:latin typeface="Zurich BT" pitchFamily="34" charset="0"/>
                        </a:rPr>
                        <a:t> </a:t>
                      </a:r>
                      <a:r>
                        <a:rPr lang="en-US" sz="1600" dirty="0" err="1">
                          <a:effectLst/>
                          <a:latin typeface="Zurich BT" pitchFamily="34" charset="0"/>
                        </a:rPr>
                        <a:t>cụ</a:t>
                      </a:r>
                      <a:r>
                        <a:rPr lang="en-US" sz="1600" dirty="0">
                          <a:effectLst/>
                          <a:latin typeface="Zurich BT" pitchFamily="34" charset="0"/>
                        </a:rPr>
                        <a:t> </a:t>
                      </a:r>
                      <a:r>
                        <a:rPr lang="en-US" sz="1600" dirty="0" err="1">
                          <a:effectLst/>
                          <a:latin typeface="Zurich BT" pitchFamily="34" charset="0"/>
                        </a:rPr>
                        <a:t>thể</a:t>
                      </a:r>
                      <a:endParaRPr lang="en-US" sz="1600" dirty="0">
                        <a:effectLst/>
                        <a:latin typeface="Zurich BT" pitchFamily="34" charset="0"/>
                      </a:endParaRPr>
                    </a:p>
                    <a:p>
                      <a:pPr marL="0" algn="l">
                        <a:lnSpc>
                          <a:spcPct val="115000"/>
                        </a:lnSpc>
                        <a:spcBef>
                          <a:spcPts val="100"/>
                        </a:spcBef>
                        <a:spcAft>
                          <a:spcPts val="100"/>
                        </a:spcAft>
                        <a:tabLst>
                          <a:tab pos="228600" algn="l"/>
                        </a:tabLst>
                      </a:pPr>
                      <a:r>
                        <a:rPr lang="en-US" sz="1600" dirty="0" err="1">
                          <a:effectLst/>
                          <a:latin typeface="Zurich BT" pitchFamily="34" charset="0"/>
                        </a:rPr>
                        <a:t>nhấp</a:t>
                      </a:r>
                      <a:r>
                        <a:rPr lang="en-US" sz="1600" dirty="0">
                          <a:effectLst/>
                          <a:latin typeface="Zurich BT" pitchFamily="34" charset="0"/>
                        </a:rPr>
                        <a:t> </a:t>
                      </a:r>
                      <a:r>
                        <a:rPr lang="en-US" sz="1600" dirty="0" err="1">
                          <a:effectLst/>
                          <a:latin typeface="Zurich BT" pitchFamily="34" charset="0"/>
                        </a:rPr>
                        <a:t>chuột</a:t>
                      </a:r>
                      <a:r>
                        <a:rPr lang="en-US" sz="1600" dirty="0">
                          <a:effectLst/>
                          <a:latin typeface="Zurich BT" pitchFamily="34" charset="0"/>
                        </a:rPr>
                        <a:t> </a:t>
                      </a:r>
                      <a:r>
                        <a:rPr lang="en-US" sz="1600" dirty="0" err="1">
                          <a:effectLst/>
                          <a:latin typeface="Zurich BT" pitchFamily="34" charset="0"/>
                        </a:rPr>
                        <a:t>vào</a:t>
                      </a:r>
                      <a:r>
                        <a:rPr lang="en-US" sz="1600" dirty="0">
                          <a:effectLst/>
                          <a:latin typeface="Zurich BT" pitchFamily="34" charset="0"/>
                        </a:rPr>
                        <a:t> </a:t>
                      </a:r>
                      <a:r>
                        <a:rPr lang="en-US" sz="1600" dirty="0" err="1">
                          <a:effectLst/>
                          <a:latin typeface="Zurich BT" pitchFamily="34" charset="0"/>
                        </a:rPr>
                        <a:t>mũi</a:t>
                      </a:r>
                      <a:r>
                        <a:rPr lang="en-US" sz="1600" dirty="0">
                          <a:effectLst/>
                          <a:latin typeface="Zurich BT" pitchFamily="34" charset="0"/>
                        </a:rPr>
                        <a:t> </a:t>
                      </a:r>
                      <a:r>
                        <a:rPr lang="en-US" sz="1600" dirty="0" err="1">
                          <a:effectLst/>
                          <a:latin typeface="Zurich BT" pitchFamily="34" charset="0"/>
                        </a:rPr>
                        <a:t>tên</a:t>
                      </a:r>
                      <a:r>
                        <a:rPr lang="en-US" sz="1600" dirty="0">
                          <a:effectLst/>
                          <a:latin typeface="Zurich BT" pitchFamily="34" charset="0"/>
                        </a:rPr>
                        <a:t> </a:t>
                      </a:r>
                      <a:r>
                        <a:rPr lang="en-US" sz="1600" dirty="0" err="1">
                          <a:effectLst/>
                          <a:latin typeface="Zurich BT" pitchFamily="34" charset="0"/>
                        </a:rPr>
                        <a:t>của</a:t>
                      </a:r>
                      <a:r>
                        <a:rPr lang="en-US" sz="1600" dirty="0">
                          <a:effectLst/>
                          <a:latin typeface="Zurich BT" pitchFamily="34" charset="0"/>
                        </a:rPr>
                        <a:t> </a:t>
                      </a:r>
                      <a:r>
                        <a:rPr lang="en-US" sz="1600" dirty="0" err="1">
                          <a:effectLst/>
                          <a:latin typeface="Zurich BT" pitchFamily="34" charset="0"/>
                        </a:rPr>
                        <a:t>nút</a:t>
                      </a:r>
                      <a:r>
                        <a:rPr lang="en-US" sz="1600" dirty="0">
                          <a:effectLst/>
                          <a:latin typeface="Zurich BT" pitchFamily="34" charset="0"/>
                        </a:rPr>
                        <a:t> </a:t>
                      </a:r>
                      <a:r>
                        <a:rPr lang="en-US" sz="1600" b="1" dirty="0">
                          <a:effectLst/>
                          <a:latin typeface="Zurich BT" pitchFamily="34" charset="0"/>
                        </a:rPr>
                        <a:t>Search All Word</a:t>
                      </a:r>
                      <a:br>
                        <a:rPr lang="en-US" sz="1600" b="1" dirty="0">
                          <a:effectLst/>
                          <a:latin typeface="Zurich BT" pitchFamily="34" charset="0"/>
                        </a:rPr>
                      </a:br>
                      <a:r>
                        <a:rPr lang="en-US" sz="1600" dirty="0" err="1">
                          <a:effectLst/>
                          <a:latin typeface="Zurich BT" pitchFamily="34" charset="0"/>
                        </a:rPr>
                        <a:t>để</a:t>
                      </a:r>
                      <a:r>
                        <a:rPr lang="en-US" sz="1600" dirty="0">
                          <a:effectLst/>
                          <a:latin typeface="Zurich BT" pitchFamily="34" charset="0"/>
                        </a:rPr>
                        <a:t> </a:t>
                      </a:r>
                      <a:r>
                        <a:rPr lang="en-US" sz="1600" dirty="0" err="1">
                          <a:effectLst/>
                          <a:latin typeface="Zurich BT" pitchFamily="34" charset="0"/>
                        </a:rPr>
                        <a:t>thay</a:t>
                      </a:r>
                      <a:r>
                        <a:rPr lang="en-US" sz="1600" dirty="0">
                          <a:effectLst/>
                          <a:latin typeface="Zurich BT" pitchFamily="34" charset="0"/>
                        </a:rPr>
                        <a:t> </a:t>
                      </a:r>
                      <a:r>
                        <a:rPr lang="en-US" sz="1600" dirty="0" err="1">
                          <a:effectLst/>
                          <a:latin typeface="Zurich BT" pitchFamily="34" charset="0"/>
                        </a:rPr>
                        <a:t>đổi</a:t>
                      </a:r>
                      <a:r>
                        <a:rPr lang="en-US" sz="1600" dirty="0">
                          <a:effectLst/>
                          <a:latin typeface="Zurich BT" pitchFamily="34" charset="0"/>
                        </a:rPr>
                        <a:t> </a:t>
                      </a:r>
                      <a:r>
                        <a:rPr lang="en-US" sz="1600" dirty="0" err="1">
                          <a:effectLst/>
                          <a:latin typeface="Zurich BT" pitchFamily="34" charset="0"/>
                        </a:rPr>
                        <a:t>các</a:t>
                      </a:r>
                      <a:r>
                        <a:rPr lang="en-US" sz="1600" dirty="0">
                          <a:effectLst/>
                          <a:latin typeface="Zurich BT" pitchFamily="34" charset="0"/>
                        </a:rPr>
                        <a:t> </a:t>
                      </a:r>
                      <a:r>
                        <a:rPr lang="en-US" sz="1600" dirty="0" err="1">
                          <a:effectLst/>
                          <a:latin typeface="Zurich BT" pitchFamily="34" charset="0"/>
                        </a:rPr>
                        <a:t>tùy</a:t>
                      </a:r>
                      <a:r>
                        <a:rPr lang="en-US" sz="1600" dirty="0">
                          <a:effectLst/>
                          <a:latin typeface="Zurich BT" pitchFamily="34" charset="0"/>
                        </a:rPr>
                        <a:t> </a:t>
                      </a:r>
                      <a:r>
                        <a:rPr lang="en-US" sz="1600" dirty="0" err="1">
                          <a:effectLst/>
                          <a:latin typeface="Zurich BT" pitchFamily="34" charset="0"/>
                        </a:rPr>
                        <a:t>chọn</a:t>
                      </a:r>
                      <a:r>
                        <a:rPr lang="en-US" sz="1600" dirty="0">
                          <a:effectLst/>
                          <a:latin typeface="Zurich BT" pitchFamily="34" charset="0"/>
                        </a:rPr>
                        <a:t> </a:t>
                      </a:r>
                      <a:r>
                        <a:rPr lang="en-US" sz="1600" dirty="0" err="1">
                          <a:effectLst/>
                          <a:latin typeface="Zurich BT" pitchFamily="34" charset="0"/>
                        </a:rPr>
                        <a:t>tìm</a:t>
                      </a:r>
                      <a:r>
                        <a:rPr lang="en-US" sz="1600" dirty="0">
                          <a:effectLst/>
                          <a:latin typeface="Zurich BT" pitchFamily="34" charset="0"/>
                        </a:rPr>
                        <a:t> </a:t>
                      </a:r>
                      <a:r>
                        <a:rPr lang="en-US" sz="1600" dirty="0" err="1">
                          <a:effectLst/>
                          <a:latin typeface="Zurich BT" pitchFamily="34" charset="0"/>
                        </a:rPr>
                        <a:t>kiếm</a:t>
                      </a:r>
                      <a:r>
                        <a:rPr lang="en-US" sz="1600" dirty="0">
                          <a:effectLst/>
                          <a:latin typeface="Zurich BT" pitchFamily="34" charset="0"/>
                        </a:rPr>
                        <a:t>.</a:t>
                      </a:r>
                    </a:p>
                  </a:txBody>
                  <a:tcPr marL="68580" marR="68580" marT="0" marB="0" anchor="ctr"/>
                </a:tc>
                <a:extLst>
                  <a:ext uri="{0D108BD9-81ED-4DB2-BD59-A6C34878D82A}">
                    <a16:rowId xmlns:a16="http://schemas.microsoft.com/office/drawing/2014/main" val="10001"/>
                  </a:ext>
                </a:extLst>
              </a:tr>
              <a:tr h="567346">
                <a:tc>
                  <a:txBody>
                    <a:bodyPr/>
                    <a:lstStyle/>
                    <a:p>
                      <a:pPr>
                        <a:lnSpc>
                          <a:spcPct val="115000"/>
                        </a:lnSpc>
                        <a:spcBef>
                          <a:spcPts val="100"/>
                        </a:spcBef>
                        <a:spcAft>
                          <a:spcPts val="100"/>
                        </a:spcAft>
                        <a:tabLst>
                          <a:tab pos="228600" algn="l"/>
                        </a:tabLst>
                      </a:pPr>
                      <a:r>
                        <a:rPr lang="en-US" sz="1400" b="1" dirty="0">
                          <a:effectLst/>
                          <a:latin typeface="Zurich BT" pitchFamily="34" charset="0"/>
                        </a:rPr>
                        <a:t>Thanh </a:t>
                      </a:r>
                      <a:r>
                        <a:rPr lang="en-US" sz="1400" b="1" dirty="0" err="1">
                          <a:effectLst/>
                          <a:latin typeface="Zurich BT" pitchFamily="34" charset="0"/>
                        </a:rPr>
                        <a:t>công</a:t>
                      </a:r>
                      <a:r>
                        <a:rPr lang="en-US" sz="1400" b="1" dirty="0">
                          <a:effectLst/>
                          <a:latin typeface="Zurich BT" pitchFamily="34" charset="0"/>
                        </a:rPr>
                        <a:t> </a:t>
                      </a:r>
                      <a:r>
                        <a:rPr lang="en-US" sz="1400" b="1" dirty="0" err="1">
                          <a:effectLst/>
                          <a:latin typeface="Zurich BT" pitchFamily="34" charset="0"/>
                        </a:rPr>
                        <a:t>cụ</a:t>
                      </a:r>
                      <a:r>
                        <a:rPr lang="en-US" sz="1400" b="1" dirty="0">
                          <a:effectLst/>
                          <a:latin typeface="Zurich BT" pitchFamily="34" charset="0"/>
                        </a:rPr>
                        <a:t> </a:t>
                      </a:r>
                      <a:r>
                        <a:rPr lang="en-US" sz="1400" b="1" dirty="0" err="1">
                          <a:effectLst/>
                          <a:latin typeface="Zurich BT" pitchFamily="34" charset="0"/>
                        </a:rPr>
                        <a:t>trợ</a:t>
                      </a:r>
                      <a:r>
                        <a:rPr lang="en-US" sz="1400" b="1" dirty="0">
                          <a:effectLst/>
                          <a:latin typeface="Zurich BT" pitchFamily="34" charset="0"/>
                        </a:rPr>
                        <a:t> </a:t>
                      </a:r>
                      <a:r>
                        <a:rPr lang="en-US" sz="1400" b="1" dirty="0" err="1">
                          <a:effectLst/>
                          <a:latin typeface="Zurich BT" pitchFamily="34" charset="0"/>
                        </a:rPr>
                        <a:t>giúp</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100"/>
                        </a:spcBef>
                        <a:spcAft>
                          <a:spcPts val="100"/>
                        </a:spcAft>
                        <a:tabLst>
                          <a:tab pos="228600" algn="l"/>
                        </a:tabLst>
                      </a:pPr>
                      <a:r>
                        <a:rPr lang="en-US" sz="1600" dirty="0" err="1">
                          <a:effectLst/>
                          <a:latin typeface="Zurich BT" pitchFamily="34" charset="0"/>
                        </a:rPr>
                        <a:t>Nhấp</a:t>
                      </a:r>
                      <a:r>
                        <a:rPr lang="en-US" sz="1600" dirty="0">
                          <a:effectLst/>
                          <a:latin typeface="Zurich BT" pitchFamily="34" charset="0"/>
                        </a:rPr>
                        <a:t> </a:t>
                      </a:r>
                      <a:r>
                        <a:rPr lang="en-US" sz="1600" dirty="0" err="1">
                          <a:effectLst/>
                          <a:latin typeface="Zurich BT" pitchFamily="34" charset="0"/>
                        </a:rPr>
                        <a:t>chuột</a:t>
                      </a:r>
                      <a:r>
                        <a:rPr lang="en-US" sz="1600" dirty="0">
                          <a:effectLst/>
                          <a:latin typeface="Zurich BT" pitchFamily="34" charset="0"/>
                        </a:rPr>
                        <a:t> </a:t>
                      </a:r>
                      <a:r>
                        <a:rPr lang="en-US" sz="1600" dirty="0" err="1">
                          <a:effectLst/>
                          <a:latin typeface="Zurich BT" pitchFamily="34" charset="0"/>
                        </a:rPr>
                        <a:t>vào</a:t>
                      </a:r>
                      <a:r>
                        <a:rPr lang="en-US" sz="1600" dirty="0">
                          <a:effectLst/>
                          <a:latin typeface="Zurich BT" pitchFamily="34" charset="0"/>
                        </a:rPr>
                        <a:t> </a:t>
                      </a:r>
                      <a:r>
                        <a:rPr lang="en-US" sz="1600" dirty="0" err="1">
                          <a:effectLst/>
                          <a:latin typeface="Zurich BT" pitchFamily="34" charset="0"/>
                        </a:rPr>
                        <a:t>bất</a:t>
                      </a:r>
                      <a:r>
                        <a:rPr lang="en-US" sz="1600" dirty="0">
                          <a:effectLst/>
                          <a:latin typeface="Zurich BT" pitchFamily="34" charset="0"/>
                        </a:rPr>
                        <a:t> </a:t>
                      </a:r>
                      <a:r>
                        <a:rPr lang="en-US" sz="1600" dirty="0" err="1">
                          <a:effectLst/>
                          <a:latin typeface="Zurich BT" pitchFamily="34" charset="0"/>
                        </a:rPr>
                        <a:t>kỳ</a:t>
                      </a:r>
                      <a:r>
                        <a:rPr lang="en-US" sz="1600" dirty="0">
                          <a:effectLst/>
                          <a:latin typeface="Zurich BT" pitchFamily="34" charset="0"/>
                        </a:rPr>
                        <a:t> </a:t>
                      </a:r>
                      <a:r>
                        <a:rPr lang="en-US" sz="1600" dirty="0" err="1">
                          <a:effectLst/>
                          <a:latin typeface="Zurich BT" pitchFamily="34" charset="0"/>
                        </a:rPr>
                        <a:t>mục</a:t>
                      </a:r>
                      <a:r>
                        <a:rPr lang="en-US" sz="1600" dirty="0">
                          <a:effectLst/>
                          <a:latin typeface="Zurich BT" pitchFamily="34" charset="0"/>
                        </a:rPr>
                        <a:t> </a:t>
                      </a:r>
                      <a:r>
                        <a:rPr lang="en-US" sz="1600" dirty="0" err="1">
                          <a:effectLst/>
                          <a:latin typeface="Zurich BT" pitchFamily="34" charset="0"/>
                        </a:rPr>
                        <a:t>nào</a:t>
                      </a:r>
                      <a:r>
                        <a:rPr lang="en-US" sz="1600" dirty="0">
                          <a:effectLst/>
                          <a:latin typeface="Zurich BT" pitchFamily="34" charset="0"/>
                        </a:rPr>
                        <a:t> </a:t>
                      </a:r>
                      <a:r>
                        <a:rPr lang="en-US" sz="1600" dirty="0" err="1">
                          <a:effectLst/>
                          <a:latin typeface="Zurich BT" pitchFamily="34" charset="0"/>
                        </a:rPr>
                        <a:t>trong</a:t>
                      </a:r>
                      <a:r>
                        <a:rPr lang="en-US" sz="1600" dirty="0">
                          <a:effectLst/>
                          <a:latin typeface="Zurich BT" pitchFamily="34" charset="0"/>
                        </a:rPr>
                        <a:t> </a:t>
                      </a:r>
                      <a:r>
                        <a:rPr lang="en-US" sz="1600" dirty="0" err="1">
                          <a:effectLst/>
                          <a:latin typeface="Zurich BT" pitchFamily="34" charset="0"/>
                        </a:rPr>
                        <a:t>danh</a:t>
                      </a:r>
                      <a:r>
                        <a:rPr lang="en-US" sz="1600" dirty="0">
                          <a:effectLst/>
                          <a:latin typeface="Zurich BT" pitchFamily="34" charset="0"/>
                        </a:rPr>
                        <a:t> </a:t>
                      </a:r>
                      <a:r>
                        <a:rPr lang="en-US" sz="1600" dirty="0" err="1">
                          <a:effectLst/>
                          <a:latin typeface="Zurich BT" pitchFamily="34" charset="0"/>
                        </a:rPr>
                        <a:t>sách</a:t>
                      </a:r>
                      <a:endParaRPr lang="en-US" sz="1600" dirty="0">
                        <a:effectLst/>
                        <a:latin typeface="Zurich BT" pitchFamily="34" charset="0"/>
                      </a:endParaRPr>
                    </a:p>
                    <a:p>
                      <a:pPr marL="0" algn="just">
                        <a:lnSpc>
                          <a:spcPct val="115000"/>
                        </a:lnSpc>
                        <a:spcBef>
                          <a:spcPts val="100"/>
                        </a:spcBef>
                        <a:spcAft>
                          <a:spcPts val="100"/>
                        </a:spcAft>
                        <a:tabLst>
                          <a:tab pos="228600" algn="l"/>
                        </a:tabLst>
                      </a:pPr>
                      <a:r>
                        <a:rPr lang="en-US" sz="1600" dirty="0" err="1">
                          <a:effectLst/>
                          <a:latin typeface="Zurich BT" pitchFamily="34" charset="0"/>
                        </a:rPr>
                        <a:t>để</a:t>
                      </a:r>
                      <a:r>
                        <a:rPr lang="en-US" sz="1600" dirty="0">
                          <a:effectLst/>
                          <a:latin typeface="Zurich BT" pitchFamily="34" charset="0"/>
                        </a:rPr>
                        <a:t> </a:t>
                      </a:r>
                      <a:r>
                        <a:rPr lang="en-US" sz="1600" dirty="0" err="1">
                          <a:effectLst/>
                          <a:latin typeface="Zurich BT" pitchFamily="34" charset="0"/>
                        </a:rPr>
                        <a:t>yêu</a:t>
                      </a:r>
                      <a:r>
                        <a:rPr lang="en-US" sz="1600" dirty="0">
                          <a:effectLst/>
                          <a:latin typeface="Zurich BT" pitchFamily="34" charset="0"/>
                        </a:rPr>
                        <a:t> </a:t>
                      </a:r>
                      <a:r>
                        <a:rPr lang="en-US" sz="1600" dirty="0" err="1">
                          <a:effectLst/>
                          <a:latin typeface="Zurich BT" pitchFamily="34" charset="0"/>
                        </a:rPr>
                        <a:t>cầu</a:t>
                      </a:r>
                      <a:r>
                        <a:rPr lang="en-US" sz="1600" dirty="0">
                          <a:effectLst/>
                          <a:latin typeface="Zurich BT" pitchFamily="34" charset="0"/>
                        </a:rPr>
                        <a:t> </a:t>
                      </a:r>
                      <a:r>
                        <a:rPr lang="en-US" sz="1600" dirty="0" err="1">
                          <a:effectLst/>
                          <a:latin typeface="Zurich BT" pitchFamily="34" charset="0"/>
                        </a:rPr>
                        <a:t>trợ</a:t>
                      </a:r>
                      <a:r>
                        <a:rPr lang="en-US" sz="1600" dirty="0">
                          <a:effectLst/>
                          <a:latin typeface="Zurich BT" pitchFamily="34" charset="0"/>
                        </a:rPr>
                        <a:t> </a:t>
                      </a:r>
                      <a:r>
                        <a:rPr lang="en-US" sz="1600" dirty="0" err="1">
                          <a:effectLst/>
                          <a:latin typeface="Zurich BT" pitchFamily="34" charset="0"/>
                        </a:rPr>
                        <a:t>giúp</a:t>
                      </a:r>
                      <a:r>
                        <a:rPr lang="en-US" sz="1600" dirty="0">
                          <a:effectLst/>
                          <a:latin typeface="Zurich BT" pitchFamily="34" charset="0"/>
                        </a:rPr>
                        <a:t> </a:t>
                      </a:r>
                      <a:r>
                        <a:rPr lang="en-US" sz="1600" dirty="0" err="1">
                          <a:effectLst/>
                          <a:latin typeface="Zurich BT" pitchFamily="34" charset="0"/>
                        </a:rPr>
                        <a:t>trên</a:t>
                      </a:r>
                      <a:r>
                        <a:rPr lang="en-US" sz="1600" dirty="0">
                          <a:effectLst/>
                          <a:latin typeface="Zurich BT" pitchFamily="34" charset="0"/>
                        </a:rPr>
                        <a:t> </a:t>
                      </a:r>
                      <a:r>
                        <a:rPr lang="en-US" sz="1600" dirty="0" err="1">
                          <a:effectLst/>
                          <a:latin typeface="Zurich BT" pitchFamily="34" charset="0"/>
                        </a:rPr>
                        <a:t>chủ</a:t>
                      </a:r>
                      <a:r>
                        <a:rPr lang="en-US" sz="1600" dirty="0">
                          <a:effectLst/>
                          <a:latin typeface="Zurich BT" pitchFamily="34" charset="0"/>
                        </a:rPr>
                        <a:t> </a:t>
                      </a:r>
                      <a:r>
                        <a:rPr lang="en-US" sz="1600" dirty="0" err="1">
                          <a:effectLst/>
                          <a:latin typeface="Zurich BT" pitchFamily="34" charset="0"/>
                        </a:rPr>
                        <a:t>đề</a:t>
                      </a:r>
                      <a:r>
                        <a:rPr lang="en-US" sz="1600" dirty="0">
                          <a:effectLst/>
                          <a:latin typeface="Zurich BT" pitchFamily="34" charset="0"/>
                        </a:rPr>
                        <a:t> </a:t>
                      </a:r>
                      <a:r>
                        <a:rPr lang="en-US" sz="1600" dirty="0" err="1">
                          <a:effectLst/>
                          <a:latin typeface="Zurich BT" pitchFamily="34" charset="0"/>
                        </a:rPr>
                        <a:t>đó</a:t>
                      </a:r>
                      <a:r>
                        <a:rPr lang="en-US" sz="1600" dirty="0">
                          <a:effectLst/>
                          <a:latin typeface="Zurich BT" pitchFamily="34" charset="0"/>
                        </a:rPr>
                        <a:t>.</a:t>
                      </a:r>
                    </a:p>
                  </a:txBody>
                  <a:tcPr marL="68580" marR="68580" marT="0" marB="0" anchor="ctr"/>
                </a:tc>
                <a:extLst>
                  <a:ext uri="{0D108BD9-81ED-4DB2-BD59-A6C34878D82A}">
                    <a16:rowId xmlns:a16="http://schemas.microsoft.com/office/drawing/2014/main" val="10002"/>
                  </a:ext>
                </a:extLst>
              </a:tr>
              <a:tr h="680041">
                <a:tc>
                  <a:txBody>
                    <a:bodyPr/>
                    <a:lstStyle/>
                    <a:p>
                      <a:pPr>
                        <a:lnSpc>
                          <a:spcPct val="115000"/>
                        </a:lnSpc>
                        <a:spcBef>
                          <a:spcPts val="100"/>
                        </a:spcBef>
                        <a:spcAft>
                          <a:spcPts val="100"/>
                        </a:spcAft>
                        <a:tabLst>
                          <a:tab pos="228600" algn="l"/>
                        </a:tabLst>
                      </a:pPr>
                      <a:r>
                        <a:rPr lang="en-US" sz="1400" b="1" dirty="0">
                          <a:effectLst/>
                          <a:latin typeface="Zurich BT" pitchFamily="34" charset="0"/>
                        </a:rPr>
                        <a:t>Phạm vi </a:t>
                      </a:r>
                      <a:r>
                        <a:rPr lang="en-US" sz="1400" b="1" dirty="0" err="1">
                          <a:effectLst/>
                          <a:latin typeface="Zurich BT" pitchFamily="34" charset="0"/>
                        </a:rPr>
                        <a:t>tìm</a:t>
                      </a:r>
                      <a:r>
                        <a:rPr lang="en-US" sz="1400" b="1" dirty="0">
                          <a:effectLst/>
                          <a:latin typeface="Zurich BT" pitchFamily="34" charset="0"/>
                        </a:rPr>
                        <a:t> </a:t>
                      </a:r>
                      <a:r>
                        <a:rPr lang="en-US" sz="1400" b="1" dirty="0" err="1">
                          <a:effectLst/>
                          <a:latin typeface="Zurich BT" pitchFamily="34" charset="0"/>
                        </a:rPr>
                        <a:t>kiếm</a:t>
                      </a:r>
                      <a:r>
                        <a:rPr lang="en-US" sz="1400" b="1" dirty="0">
                          <a:effectLst/>
                          <a:latin typeface="Zurich BT" pitchFamily="34" charset="0"/>
                        </a:rPr>
                        <a:t>  </a:t>
                      </a:r>
                      <a:r>
                        <a:rPr lang="en-US" sz="1400" b="1" dirty="0" err="1">
                          <a:effectLst/>
                          <a:latin typeface="Zurich BT" pitchFamily="34" charset="0"/>
                        </a:rPr>
                        <a:t>hiện</a:t>
                      </a:r>
                      <a:r>
                        <a:rPr lang="en-US" sz="1400" b="1" dirty="0">
                          <a:effectLst/>
                          <a:latin typeface="Zurich BT" pitchFamily="34" charset="0"/>
                        </a:rPr>
                        <a:t> </a:t>
                      </a:r>
                      <a:r>
                        <a:rPr lang="en-US" sz="1400" b="1" dirty="0" err="1">
                          <a:effectLst/>
                          <a:latin typeface="Zurich BT" pitchFamily="34" charset="0"/>
                        </a:rPr>
                        <a:t>thời</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100"/>
                        </a:spcBef>
                        <a:spcAft>
                          <a:spcPts val="100"/>
                        </a:spcAft>
                        <a:tabLst>
                          <a:tab pos="228600" algn="l"/>
                        </a:tabLst>
                      </a:pPr>
                      <a:r>
                        <a:rPr lang="vi-VN" sz="1600" dirty="0">
                          <a:effectLst/>
                          <a:latin typeface="Zurich BT" pitchFamily="34" charset="0"/>
                        </a:rPr>
                        <a:t>Chỉ ra nơi mà Word tìm kiếm trợ giúp, phạm vi tổng quát hoặc tìm trong một lĩnh vực cụ thể</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3"/>
                  </a:ext>
                </a:extLst>
              </a:tr>
              <a:tr h="539426">
                <a:tc>
                  <a:txBody>
                    <a:bodyPr/>
                    <a:lstStyle/>
                    <a:p>
                      <a:pPr>
                        <a:lnSpc>
                          <a:spcPct val="115000"/>
                        </a:lnSpc>
                        <a:spcBef>
                          <a:spcPts val="100"/>
                        </a:spcBef>
                        <a:spcAft>
                          <a:spcPts val="100"/>
                        </a:spcAft>
                        <a:tabLst>
                          <a:tab pos="228600" algn="l"/>
                        </a:tabLst>
                      </a:pPr>
                      <a:r>
                        <a:rPr lang="en-US" sz="1400" b="1" dirty="0" err="1">
                          <a:effectLst/>
                          <a:latin typeface="Zurich BT" pitchFamily="34" charset="0"/>
                        </a:rPr>
                        <a:t>Trạng</a:t>
                      </a:r>
                      <a:r>
                        <a:rPr lang="en-US" sz="1400" b="1" dirty="0">
                          <a:effectLst/>
                          <a:latin typeface="Zurich BT" pitchFamily="34" charset="0"/>
                        </a:rPr>
                        <a:t> </a:t>
                      </a:r>
                      <a:r>
                        <a:rPr lang="en-US" sz="1400" b="1" dirty="0" err="1">
                          <a:effectLst/>
                          <a:latin typeface="Zurich BT" pitchFamily="34" charset="0"/>
                        </a:rPr>
                        <a:t>thái</a:t>
                      </a:r>
                      <a:r>
                        <a:rPr lang="en-US" sz="1400" b="1" dirty="0">
                          <a:effectLst/>
                          <a:latin typeface="Zurich BT" pitchFamily="34" charset="0"/>
                        </a:rPr>
                        <a:t> </a:t>
                      </a:r>
                      <a:r>
                        <a:rPr lang="en-US" sz="1400" b="1" dirty="0" err="1">
                          <a:effectLst/>
                          <a:latin typeface="Zurich BT" pitchFamily="34" charset="0"/>
                        </a:rPr>
                        <a:t>hoặc</a:t>
                      </a:r>
                      <a:r>
                        <a:rPr lang="en-US" sz="1400" b="1" dirty="0">
                          <a:effectLst/>
                          <a:latin typeface="Zurich BT" pitchFamily="34" charset="0"/>
                        </a:rPr>
                        <a:t> </a:t>
                      </a:r>
                      <a:r>
                        <a:rPr lang="en-US" sz="1400" b="1" dirty="0" err="1">
                          <a:effectLst/>
                          <a:latin typeface="Zurich BT" pitchFamily="34" charset="0"/>
                        </a:rPr>
                        <a:t>tùy</a:t>
                      </a:r>
                      <a:r>
                        <a:rPr lang="en-US" sz="1400" b="1" dirty="0">
                          <a:effectLst/>
                          <a:latin typeface="Zurich BT" pitchFamily="34" charset="0"/>
                        </a:rPr>
                        <a:t> </a:t>
                      </a:r>
                      <a:r>
                        <a:rPr lang="en-US" sz="1400" b="1" dirty="0" err="1">
                          <a:effectLst/>
                          <a:latin typeface="Zurich BT" pitchFamily="34" charset="0"/>
                        </a:rPr>
                        <a:t>chọn</a:t>
                      </a:r>
                      <a:r>
                        <a:rPr lang="en-US" sz="1400" b="1" dirty="0">
                          <a:effectLst/>
                          <a:latin typeface="Zurich BT" pitchFamily="34" charset="0"/>
                        </a:rPr>
                        <a:t> </a:t>
                      </a:r>
                      <a:r>
                        <a:rPr lang="en-US" sz="1400" b="1" dirty="0" err="1">
                          <a:effectLst/>
                          <a:latin typeface="Zurich BT" pitchFamily="34" charset="0"/>
                        </a:rPr>
                        <a:t>kết</a:t>
                      </a:r>
                      <a:r>
                        <a:rPr lang="en-US" sz="1400" b="1" dirty="0">
                          <a:effectLst/>
                          <a:latin typeface="Zurich BT" pitchFamily="34" charset="0"/>
                        </a:rPr>
                        <a:t> </a:t>
                      </a:r>
                      <a:r>
                        <a:rPr lang="en-US" sz="1400" b="1" dirty="0" err="1">
                          <a:effectLst/>
                          <a:latin typeface="Zurich BT" pitchFamily="34" charset="0"/>
                        </a:rPr>
                        <a:t>nối</a:t>
                      </a:r>
                      <a:endParaRPr lang="en-US" sz="14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100"/>
                        </a:spcBef>
                        <a:spcAft>
                          <a:spcPts val="100"/>
                        </a:spcAft>
                        <a:tabLst>
                          <a:tab pos="228600" algn="l"/>
                        </a:tabLst>
                      </a:pPr>
                      <a:r>
                        <a:rPr lang="en-US" sz="1600" dirty="0" err="1">
                          <a:effectLst/>
                          <a:latin typeface="Zurich BT" pitchFamily="34" charset="0"/>
                        </a:rPr>
                        <a:t>Nhấp</a:t>
                      </a:r>
                      <a:r>
                        <a:rPr lang="en-US" sz="1600" dirty="0">
                          <a:effectLst/>
                          <a:latin typeface="Zurich BT" pitchFamily="34" charset="0"/>
                        </a:rPr>
                        <a:t> </a:t>
                      </a:r>
                      <a:r>
                        <a:rPr lang="en-US" sz="1600" dirty="0" err="1">
                          <a:effectLst/>
                          <a:latin typeface="Zurich BT" pitchFamily="34" charset="0"/>
                        </a:rPr>
                        <a:t>chuột</a:t>
                      </a:r>
                      <a:r>
                        <a:rPr lang="en-US" sz="1600" dirty="0">
                          <a:effectLst/>
                          <a:latin typeface="Zurich BT" pitchFamily="34" charset="0"/>
                        </a:rPr>
                        <a:t> </a:t>
                      </a:r>
                      <a:r>
                        <a:rPr lang="en-US" sz="1600" dirty="0" err="1">
                          <a:effectLst/>
                          <a:latin typeface="Zurich BT" pitchFamily="34" charset="0"/>
                        </a:rPr>
                        <a:t>vào</a:t>
                      </a:r>
                      <a:r>
                        <a:rPr lang="en-US" sz="1600" dirty="0">
                          <a:effectLst/>
                          <a:latin typeface="Zurich BT" pitchFamily="34" charset="0"/>
                        </a:rPr>
                        <a:t> </a:t>
                      </a:r>
                      <a:r>
                        <a:rPr lang="en-US" sz="1600" dirty="0" err="1">
                          <a:effectLst/>
                          <a:latin typeface="Zurich BT" pitchFamily="34" charset="0"/>
                        </a:rPr>
                        <a:t>vùng</a:t>
                      </a:r>
                      <a:r>
                        <a:rPr lang="en-US" sz="1600" dirty="0">
                          <a:effectLst/>
                          <a:latin typeface="Zurich BT" pitchFamily="34" charset="0"/>
                        </a:rPr>
                        <a:t> </a:t>
                      </a:r>
                      <a:r>
                        <a:rPr lang="en-US" sz="1600" dirty="0" err="1">
                          <a:effectLst/>
                          <a:latin typeface="Zurich BT" pitchFamily="34" charset="0"/>
                        </a:rPr>
                        <a:t>diện</a:t>
                      </a:r>
                      <a:r>
                        <a:rPr lang="en-US" sz="1600" dirty="0">
                          <a:effectLst/>
                          <a:latin typeface="Zurich BT" pitchFamily="34" charset="0"/>
                        </a:rPr>
                        <a:t> </a:t>
                      </a:r>
                      <a:r>
                        <a:rPr lang="en-US" sz="1600" dirty="0" err="1">
                          <a:effectLst/>
                          <a:latin typeface="Zurich BT" pitchFamily="34" charset="0"/>
                        </a:rPr>
                        <a:t>tích</a:t>
                      </a:r>
                      <a:r>
                        <a:rPr lang="en-US" sz="1600" dirty="0">
                          <a:effectLst/>
                          <a:latin typeface="Zurich BT" pitchFamily="34" charset="0"/>
                        </a:rPr>
                        <a:t> </a:t>
                      </a:r>
                      <a:r>
                        <a:rPr lang="en-US" sz="1600" dirty="0" err="1">
                          <a:effectLst/>
                          <a:latin typeface="Zurich BT" pitchFamily="34" charset="0"/>
                        </a:rPr>
                        <a:t>này</a:t>
                      </a:r>
                      <a:r>
                        <a:rPr lang="en-US" sz="1600" dirty="0">
                          <a:effectLst/>
                          <a:latin typeface="Zurich BT" pitchFamily="34" charset="0"/>
                        </a:rPr>
                        <a:t> </a:t>
                      </a:r>
                      <a:r>
                        <a:rPr lang="en-US" sz="1600" dirty="0" err="1">
                          <a:effectLst/>
                          <a:latin typeface="Zurich BT" pitchFamily="34" charset="0"/>
                        </a:rPr>
                        <a:t>để</a:t>
                      </a:r>
                      <a:r>
                        <a:rPr lang="en-US" sz="1600" dirty="0">
                          <a:effectLst/>
                          <a:latin typeface="Zurich BT" pitchFamily="34" charset="0"/>
                        </a:rPr>
                        <a:t> </a:t>
                      </a:r>
                      <a:r>
                        <a:rPr lang="en-US" sz="1600" dirty="0" err="1">
                          <a:effectLst/>
                          <a:latin typeface="Zurich BT" pitchFamily="34" charset="0"/>
                        </a:rPr>
                        <a:t>xem</a:t>
                      </a:r>
                      <a:r>
                        <a:rPr lang="en-US" sz="1600" dirty="0">
                          <a:effectLst/>
                          <a:latin typeface="Zurich BT" pitchFamily="34" charset="0"/>
                        </a:rPr>
                        <a:t> </a:t>
                      </a:r>
                      <a:r>
                        <a:rPr lang="en-US" sz="1600" dirty="0" err="1">
                          <a:effectLst/>
                          <a:latin typeface="Zurich BT" pitchFamily="34" charset="0"/>
                        </a:rPr>
                        <a:t>cách</a:t>
                      </a:r>
                      <a:r>
                        <a:rPr lang="en-US" sz="1600" dirty="0">
                          <a:effectLst/>
                          <a:latin typeface="Zurich BT" pitchFamily="34" charset="0"/>
                        </a:rPr>
                        <a:t> </a:t>
                      </a:r>
                      <a:r>
                        <a:rPr lang="en-US" sz="1600" dirty="0" err="1">
                          <a:effectLst/>
                          <a:latin typeface="Zurich BT" pitchFamily="34" charset="0"/>
                        </a:rPr>
                        <a:t>thức</a:t>
                      </a:r>
                      <a:r>
                        <a:rPr lang="en-US" sz="1600" dirty="0">
                          <a:effectLst/>
                          <a:latin typeface="Zurich BT" pitchFamily="34" charset="0"/>
                        </a:rPr>
                        <a:t> </a:t>
                      </a:r>
                      <a:r>
                        <a:rPr lang="en-US" sz="1600" dirty="0" err="1">
                          <a:effectLst/>
                          <a:latin typeface="Zurich BT" pitchFamily="34" charset="0"/>
                        </a:rPr>
                        <a:t>làm</a:t>
                      </a:r>
                      <a:r>
                        <a:rPr lang="en-US" sz="1600" dirty="0">
                          <a:effectLst/>
                          <a:latin typeface="Zurich BT" pitchFamily="34" charset="0"/>
                        </a:rPr>
                        <a:t> </a:t>
                      </a:r>
                      <a:r>
                        <a:rPr lang="en-US" sz="1600" dirty="0" err="1">
                          <a:effectLst/>
                          <a:latin typeface="Zurich BT" pitchFamily="34" charset="0"/>
                        </a:rPr>
                        <a:t>việc</a:t>
                      </a:r>
                      <a:r>
                        <a:rPr lang="en-US" sz="1600" dirty="0">
                          <a:effectLst/>
                          <a:latin typeface="Zurich BT" pitchFamily="34" charset="0"/>
                        </a:rPr>
                        <a:t> </a:t>
                      </a:r>
                      <a:r>
                        <a:rPr lang="en-US" sz="1600" dirty="0" err="1">
                          <a:effectLst/>
                          <a:latin typeface="Zurich BT" pitchFamily="34" charset="0"/>
                        </a:rPr>
                        <a:t>của</a:t>
                      </a:r>
                      <a:r>
                        <a:rPr lang="en-US" sz="1600" dirty="0">
                          <a:effectLst/>
                          <a:latin typeface="Zurich BT" pitchFamily="34" charset="0"/>
                        </a:rPr>
                        <a:t> </a:t>
                      </a:r>
                      <a:r>
                        <a:rPr lang="en-US" sz="1600" dirty="0" err="1">
                          <a:effectLst/>
                          <a:latin typeface="Zurich BT" pitchFamily="34" charset="0"/>
                        </a:rPr>
                        <a:t>chức</a:t>
                      </a:r>
                      <a:r>
                        <a:rPr lang="en-US" sz="1600" dirty="0">
                          <a:effectLst/>
                          <a:latin typeface="Zurich BT" pitchFamily="34" charset="0"/>
                        </a:rPr>
                        <a:t> </a:t>
                      </a:r>
                      <a:r>
                        <a:rPr lang="en-US" sz="1600" dirty="0" err="1">
                          <a:effectLst/>
                          <a:latin typeface="Zurich BT" pitchFamily="34" charset="0"/>
                        </a:rPr>
                        <a:t>năng</a:t>
                      </a:r>
                      <a:r>
                        <a:rPr lang="en-US" sz="1600" dirty="0">
                          <a:effectLst/>
                          <a:latin typeface="Zurich BT" pitchFamily="34" charset="0"/>
                        </a:rPr>
                        <a:t> </a:t>
                      </a:r>
                      <a:r>
                        <a:rPr lang="en-US" sz="1600" dirty="0" err="1">
                          <a:effectLst/>
                          <a:latin typeface="Zurich BT" pitchFamily="34" charset="0"/>
                        </a:rPr>
                        <a:t>trợ</a:t>
                      </a:r>
                      <a:r>
                        <a:rPr lang="en-US" sz="1600" dirty="0">
                          <a:effectLst/>
                          <a:latin typeface="Zurich BT" pitchFamily="34" charset="0"/>
                        </a:rPr>
                        <a:t> </a:t>
                      </a:r>
                      <a:r>
                        <a:rPr lang="en-US" sz="1600" dirty="0" err="1">
                          <a:effectLst/>
                          <a:latin typeface="Zurich BT" pitchFamily="34" charset="0"/>
                        </a:rPr>
                        <a:t>giúp</a:t>
                      </a:r>
                      <a:r>
                        <a:rPr lang="en-US" sz="1600" dirty="0">
                          <a:effectLst/>
                          <a:latin typeface="Zurich BT" pitchFamily="34" charset="0"/>
                        </a:rPr>
                        <a:t>.</a:t>
                      </a:r>
                      <a:endParaRPr lang="en-US" sz="1600" dirty="0">
                        <a:effectLst/>
                        <a:latin typeface="Zurich BT" pitchFamily="34" charset="0"/>
                        <a:ea typeface="Times New Roman"/>
                        <a:cs typeface="Calibri"/>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24</a:t>
            </a:fld>
            <a:endParaRPr lang="en-US" dirty="0"/>
          </a:p>
        </p:txBody>
      </p:sp>
      <p:pic>
        <p:nvPicPr>
          <p:cNvPr id="13313" name="Picture 17" descr="Description: u3-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785" y="1624666"/>
            <a:ext cx="2110740" cy="14951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16" descr="Description: u3-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311" y="1985205"/>
            <a:ext cx="1484827" cy="122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857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Trợ</a:t>
            </a:r>
            <a:r>
              <a:rPr lang="en-CA" dirty="0"/>
              <a:t> </a:t>
            </a:r>
            <a:r>
              <a:rPr lang="en-CA" dirty="0" err="1"/>
              <a:t>giúp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6470858"/>
              </p:ext>
            </p:extLst>
          </p:nvPr>
        </p:nvGraphicFramePr>
        <p:xfrm>
          <a:off x="92468" y="1753099"/>
          <a:ext cx="8311794" cy="2813467"/>
        </p:xfrm>
        <a:graphic>
          <a:graphicData uri="http://schemas.openxmlformats.org/drawingml/2006/table">
            <a:tbl>
              <a:tblPr firstRow="1" firstCol="1" bandRow="1">
                <a:tableStyleId>{2D5ABB26-0587-4C30-8999-92F81FD0307C}</a:tableStyleId>
              </a:tblPr>
              <a:tblGrid>
                <a:gridCol w="1771690">
                  <a:extLst>
                    <a:ext uri="{9D8B030D-6E8A-4147-A177-3AD203B41FA5}">
                      <a16:colId xmlns:a16="http://schemas.microsoft.com/office/drawing/2014/main" val="20000"/>
                    </a:ext>
                  </a:extLst>
                </a:gridCol>
                <a:gridCol w="6540104">
                  <a:extLst>
                    <a:ext uri="{9D8B030D-6E8A-4147-A177-3AD203B41FA5}">
                      <a16:colId xmlns:a16="http://schemas.microsoft.com/office/drawing/2014/main" val="20001"/>
                    </a:ext>
                  </a:extLst>
                </a:gridCol>
              </a:tblGrid>
              <a:tr h="248904">
                <a:tc>
                  <a:txBody>
                    <a:bodyPr/>
                    <a:lstStyle/>
                    <a:p>
                      <a:pPr>
                        <a:lnSpc>
                          <a:spcPct val="115000"/>
                        </a:lnSpc>
                        <a:spcBef>
                          <a:spcPts val="100"/>
                        </a:spcBef>
                        <a:spcAft>
                          <a:spcPts val="100"/>
                        </a:spcAft>
                        <a:tabLst>
                          <a:tab pos="228600" algn="l"/>
                        </a:tabLst>
                      </a:pPr>
                      <a:r>
                        <a:rPr lang="en-US" sz="1200" b="1" dirty="0">
                          <a:effectLst/>
                          <a:latin typeface="Zurich BT" pitchFamily="34" charset="0"/>
                        </a:rPr>
                        <a:t>Back/Forward</a:t>
                      </a:r>
                      <a:endParaRPr lang="en-US" sz="12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100"/>
                        </a:spcBef>
                        <a:spcAft>
                          <a:spcPts val="100"/>
                        </a:spcAft>
                        <a:tabLst>
                          <a:tab pos="228600" algn="l"/>
                        </a:tabLst>
                      </a:pPr>
                      <a:r>
                        <a:rPr lang="en-US" sz="1600" dirty="0">
                          <a:effectLst/>
                          <a:latin typeface="Zurich BT" pitchFamily="34" charset="0"/>
                        </a:rPr>
                        <a:t>Di </a:t>
                      </a:r>
                      <a:r>
                        <a:rPr lang="en-US" sz="1600" dirty="0" err="1">
                          <a:effectLst/>
                          <a:latin typeface="Zurich BT" pitchFamily="34" charset="0"/>
                        </a:rPr>
                        <a:t>chuyển</a:t>
                      </a:r>
                      <a:r>
                        <a:rPr lang="en-US" sz="1600" baseline="0" dirty="0">
                          <a:effectLst/>
                          <a:latin typeface="Zurich BT" pitchFamily="34" charset="0"/>
                        </a:rPr>
                        <a:t> </a:t>
                      </a:r>
                      <a:r>
                        <a:rPr lang="en-US" sz="1600" baseline="0" dirty="0" err="1">
                          <a:effectLst/>
                          <a:latin typeface="Zurich BT" pitchFamily="34" charset="0"/>
                        </a:rPr>
                        <a:t>về</a:t>
                      </a:r>
                      <a:r>
                        <a:rPr lang="en-US" sz="1600" baseline="0" dirty="0">
                          <a:effectLst/>
                          <a:latin typeface="Zurich BT" pitchFamily="34" charset="0"/>
                        </a:rPr>
                        <a:t> </a:t>
                      </a:r>
                      <a:r>
                        <a:rPr lang="en-US" sz="1600" baseline="0" dirty="0" err="1">
                          <a:effectLst/>
                          <a:latin typeface="Zurich BT" pitchFamily="34" charset="0"/>
                        </a:rPr>
                        <a:t>trước</a:t>
                      </a:r>
                      <a:r>
                        <a:rPr lang="en-US" sz="1600" baseline="0" dirty="0">
                          <a:effectLst/>
                          <a:latin typeface="Zurich BT" pitchFamily="34" charset="0"/>
                        </a:rPr>
                        <a:t> </a:t>
                      </a:r>
                      <a:r>
                        <a:rPr lang="en-US" sz="1600" baseline="0" dirty="0" err="1">
                          <a:effectLst/>
                          <a:latin typeface="Zurich BT" pitchFamily="34" charset="0"/>
                        </a:rPr>
                        <a:t>hoặc</a:t>
                      </a:r>
                      <a:r>
                        <a:rPr lang="en-US" sz="1600" baseline="0" dirty="0">
                          <a:effectLst/>
                          <a:latin typeface="Zurich BT" pitchFamily="34" charset="0"/>
                        </a:rPr>
                        <a:t> </a:t>
                      </a:r>
                      <a:r>
                        <a:rPr lang="en-US" sz="1600" baseline="0" dirty="0" err="1">
                          <a:effectLst/>
                          <a:latin typeface="Zurich BT" pitchFamily="34" charset="0"/>
                        </a:rPr>
                        <a:t>sau</a:t>
                      </a:r>
                      <a:r>
                        <a:rPr lang="en-US" sz="1600" baseline="0" dirty="0">
                          <a:effectLst/>
                          <a:latin typeface="Zurich BT" pitchFamily="34" charset="0"/>
                        </a:rPr>
                        <a:t> </a:t>
                      </a:r>
                      <a:r>
                        <a:rPr lang="en-US" sz="1600" baseline="0" dirty="0" err="1">
                          <a:effectLst/>
                          <a:latin typeface="Zurich BT" pitchFamily="34" charset="0"/>
                        </a:rPr>
                        <a:t>trang</a:t>
                      </a:r>
                      <a:r>
                        <a:rPr lang="en-US" sz="1600" baseline="0" dirty="0">
                          <a:effectLst/>
                          <a:latin typeface="Zurich BT" pitchFamily="34" charset="0"/>
                        </a:rPr>
                        <a:t> </a:t>
                      </a:r>
                      <a:r>
                        <a:rPr lang="en-US" sz="1600" baseline="0" dirty="0" err="1">
                          <a:effectLst/>
                          <a:latin typeface="Zurich BT" pitchFamily="34" charset="0"/>
                        </a:rPr>
                        <a:t>hiện</a:t>
                      </a:r>
                      <a:r>
                        <a:rPr lang="en-US" sz="1600" baseline="0" dirty="0">
                          <a:effectLst/>
                          <a:latin typeface="Zurich BT" pitchFamily="34" charset="0"/>
                        </a:rPr>
                        <a:t> </a:t>
                      </a:r>
                      <a:r>
                        <a:rPr lang="en-US" sz="1600" baseline="0" dirty="0" err="1">
                          <a:effectLst/>
                          <a:latin typeface="Zurich BT" pitchFamily="34" charset="0"/>
                        </a:rPr>
                        <a:t>tại</a:t>
                      </a:r>
                      <a:r>
                        <a:rPr lang="en-US" sz="1600" dirty="0">
                          <a:effectLst/>
                          <a:latin typeface="Zurich BT" pitchFamily="34" charset="0"/>
                        </a:rPr>
                        <a:t>.</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0"/>
                  </a:ext>
                </a:extLst>
              </a:tr>
              <a:tr h="260186">
                <a:tc>
                  <a:txBody>
                    <a:bodyPr/>
                    <a:lstStyle/>
                    <a:p>
                      <a:pPr>
                        <a:lnSpc>
                          <a:spcPct val="115000"/>
                        </a:lnSpc>
                        <a:spcBef>
                          <a:spcPts val="100"/>
                        </a:spcBef>
                        <a:spcAft>
                          <a:spcPts val="100"/>
                        </a:spcAft>
                        <a:tabLst>
                          <a:tab pos="228600" algn="l"/>
                        </a:tabLst>
                      </a:pPr>
                      <a:r>
                        <a:rPr lang="en-US" sz="1200" b="1" dirty="0">
                          <a:effectLst/>
                          <a:latin typeface="Zurich BT" pitchFamily="34" charset="0"/>
                        </a:rPr>
                        <a:t>Stop</a:t>
                      </a:r>
                      <a:endParaRPr lang="en-US" sz="1200" b="1" dirty="0">
                        <a:effectLst/>
                        <a:latin typeface="Zurich BT" pitchFamily="34" charset="0"/>
                        <a:ea typeface="Times New Roman"/>
                        <a:cs typeface="Calibri"/>
                      </a:endParaRPr>
                    </a:p>
                  </a:txBody>
                  <a:tcPr marL="68580" marR="68580" marT="0" marB="0"/>
                </a:tc>
                <a:tc>
                  <a:txBody>
                    <a:bodyPr/>
                    <a:lstStyle/>
                    <a:p>
                      <a:pPr algn="just">
                        <a:lnSpc>
                          <a:spcPct val="115000"/>
                        </a:lnSpc>
                        <a:spcBef>
                          <a:spcPts val="100"/>
                        </a:spcBef>
                        <a:spcAft>
                          <a:spcPts val="100"/>
                        </a:spcAft>
                        <a:tabLst>
                          <a:tab pos="228600" algn="l"/>
                        </a:tabLst>
                      </a:pPr>
                      <a:r>
                        <a:rPr lang="en-US" sz="1600" kern="1200" dirty="0" err="1">
                          <a:solidFill>
                            <a:schemeClr val="tx1"/>
                          </a:solidFill>
                          <a:effectLst/>
                          <a:latin typeface="Zurich BT" pitchFamily="34" charset="0"/>
                          <a:ea typeface="+mn-ea"/>
                          <a:cs typeface="+mn-cs"/>
                        </a:rPr>
                        <a:t>Ngừng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tải</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hoặc</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tìm</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kiếm</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trang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trợ</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giúp</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này</a:t>
                      </a:r>
                      <a:r>
                        <a:rPr lang="en-US" sz="1600" kern="1200" dirty="0">
                          <a:solidFill>
                            <a:schemeClr val="tx1"/>
                          </a:solidFill>
                          <a:effectLst/>
                          <a:latin typeface="Zurich BT" pitchFamily="34" charset="0"/>
                          <a:ea typeface="+mn-ea"/>
                          <a:cs typeface="+mn-cs"/>
                        </a:rPr>
                        <a:t>.</a:t>
                      </a:r>
                      <a:endParaRPr lang="vi-VN" sz="1600" kern="1200" dirty="0">
                        <a:solidFill>
                          <a:schemeClr val="tx1"/>
                        </a:solidFill>
                        <a:effectLst/>
                        <a:latin typeface="Zurich BT" pitchFamily="34" charset="0"/>
                        <a:ea typeface="+mn-ea"/>
                        <a:cs typeface="+mn-cs"/>
                      </a:endParaRPr>
                    </a:p>
                  </a:txBody>
                  <a:tcPr marL="68580" marR="68580" marT="0" marB="0"/>
                </a:tc>
                <a:extLst>
                  <a:ext uri="{0D108BD9-81ED-4DB2-BD59-A6C34878D82A}">
                    <a16:rowId xmlns:a16="http://schemas.microsoft.com/office/drawing/2014/main" val="10001"/>
                  </a:ext>
                </a:extLst>
              </a:tr>
              <a:tr h="271463">
                <a:tc>
                  <a:txBody>
                    <a:bodyPr/>
                    <a:lstStyle/>
                    <a:p>
                      <a:pPr>
                        <a:lnSpc>
                          <a:spcPct val="115000"/>
                        </a:lnSpc>
                        <a:spcBef>
                          <a:spcPts val="100"/>
                        </a:spcBef>
                        <a:spcAft>
                          <a:spcPts val="100"/>
                        </a:spcAft>
                        <a:tabLst>
                          <a:tab pos="228600" algn="l"/>
                        </a:tabLst>
                      </a:pPr>
                      <a:r>
                        <a:rPr lang="en-US" sz="1200" b="1" dirty="0">
                          <a:effectLst/>
                          <a:latin typeface="Zurich BT" pitchFamily="34" charset="0"/>
                        </a:rPr>
                        <a:t>Refresh</a:t>
                      </a:r>
                      <a:endParaRPr lang="en-US" sz="1200" b="1" dirty="0">
                        <a:effectLst/>
                        <a:latin typeface="Zurich BT" pitchFamily="34" charset="0"/>
                        <a:ea typeface="Times New Roman"/>
                        <a:cs typeface="Calibri"/>
                      </a:endParaRPr>
                    </a:p>
                  </a:txBody>
                  <a:tcPr marL="68580" marR="68580" marT="0" marB="0"/>
                </a:tc>
                <a:tc>
                  <a:txBody>
                    <a:bodyPr/>
                    <a:lstStyle/>
                    <a:p>
                      <a:pPr algn="just">
                        <a:lnSpc>
                          <a:spcPct val="115000"/>
                        </a:lnSpc>
                        <a:spcBef>
                          <a:spcPts val="100"/>
                        </a:spcBef>
                        <a:spcAft>
                          <a:spcPts val="100"/>
                        </a:spcAft>
                        <a:tabLst>
                          <a:tab pos="228600" algn="l"/>
                        </a:tabLst>
                      </a:pPr>
                      <a:r>
                        <a:rPr lang="en-US" sz="1600" kern="1200" dirty="0" err="1">
                          <a:solidFill>
                            <a:schemeClr val="tx1"/>
                          </a:solidFill>
                          <a:effectLst/>
                          <a:latin typeface="Zurich BT" pitchFamily="34" charset="0"/>
                          <a:ea typeface="+mn-ea"/>
                          <a:cs typeface="+mn-cs"/>
                        </a:rPr>
                        <a:t>Làm</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mới</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nội</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dụng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của</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trang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trợ</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giúp</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này</a:t>
                      </a:r>
                      <a:r>
                        <a:rPr lang="en-US" sz="1600" kern="1200" dirty="0">
                          <a:solidFill>
                            <a:schemeClr val="tx1"/>
                          </a:solidFill>
                          <a:effectLst/>
                          <a:latin typeface="Zurich BT" pitchFamily="34" charset="0"/>
                          <a:ea typeface="+mn-ea"/>
                          <a:cs typeface="+mn-cs"/>
                        </a:rPr>
                        <a:t>.</a:t>
                      </a:r>
                      <a:endParaRPr lang="vi-VN" sz="1600" kern="1200" dirty="0">
                        <a:solidFill>
                          <a:schemeClr val="tx1"/>
                        </a:solidFill>
                        <a:effectLst/>
                        <a:latin typeface="Zurich BT" pitchFamily="34" charset="0"/>
                        <a:ea typeface="+mn-ea"/>
                        <a:cs typeface="+mn-cs"/>
                      </a:endParaRPr>
                    </a:p>
                  </a:txBody>
                  <a:tcPr marL="68580" marR="68580" marT="0" marB="0"/>
                </a:tc>
                <a:extLst>
                  <a:ext uri="{0D108BD9-81ED-4DB2-BD59-A6C34878D82A}">
                    <a16:rowId xmlns:a16="http://schemas.microsoft.com/office/drawing/2014/main" val="10002"/>
                  </a:ext>
                </a:extLst>
              </a:tr>
              <a:tr h="266700">
                <a:tc>
                  <a:txBody>
                    <a:bodyPr/>
                    <a:lstStyle/>
                    <a:p>
                      <a:pPr>
                        <a:lnSpc>
                          <a:spcPct val="115000"/>
                        </a:lnSpc>
                        <a:spcBef>
                          <a:spcPts val="100"/>
                        </a:spcBef>
                        <a:spcAft>
                          <a:spcPts val="100"/>
                        </a:spcAft>
                        <a:tabLst>
                          <a:tab pos="228600" algn="l"/>
                        </a:tabLst>
                      </a:pPr>
                      <a:r>
                        <a:rPr lang="en-US" sz="1200" b="1" dirty="0">
                          <a:effectLst/>
                          <a:latin typeface="Zurich BT" pitchFamily="34" charset="0"/>
                        </a:rPr>
                        <a:t>Home</a:t>
                      </a:r>
                      <a:endParaRPr lang="en-US" sz="1200" b="1" dirty="0">
                        <a:effectLst/>
                        <a:latin typeface="Zurich BT" pitchFamily="34" charset="0"/>
                        <a:ea typeface="Times New Roman"/>
                        <a:cs typeface="Calibri"/>
                      </a:endParaRPr>
                    </a:p>
                  </a:txBody>
                  <a:tcPr marL="68580" marR="68580" marT="0" marB="0"/>
                </a:tc>
                <a:tc>
                  <a:txBody>
                    <a:bodyPr/>
                    <a:lstStyle/>
                    <a:p>
                      <a:pPr algn="just">
                        <a:lnSpc>
                          <a:spcPct val="115000"/>
                        </a:lnSpc>
                        <a:spcBef>
                          <a:spcPts val="100"/>
                        </a:spcBef>
                        <a:spcAft>
                          <a:spcPts val="100"/>
                        </a:spcAft>
                        <a:tabLst>
                          <a:tab pos="228600" algn="l"/>
                        </a:tabLst>
                      </a:pPr>
                      <a:r>
                        <a:rPr lang="en-US" sz="1600" kern="1200" dirty="0">
                          <a:solidFill>
                            <a:schemeClr val="tx1"/>
                          </a:solidFill>
                          <a:effectLst/>
                          <a:latin typeface="Zurich BT" pitchFamily="34" charset="0"/>
                          <a:ea typeface="+mn-ea"/>
                          <a:cs typeface="+mn-cs"/>
                        </a:rPr>
                        <a:t>Di </a:t>
                      </a:r>
                      <a:r>
                        <a:rPr lang="en-US" sz="1600" kern="1200" dirty="0" err="1">
                          <a:solidFill>
                            <a:schemeClr val="tx1"/>
                          </a:solidFill>
                          <a:effectLst/>
                          <a:latin typeface="Zurich BT" pitchFamily="34" charset="0"/>
                          <a:ea typeface="+mn-ea"/>
                          <a:cs typeface="+mn-cs"/>
                        </a:rPr>
                        <a:t>chuyển</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tới</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trang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chủ</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hoặc</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trang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chính</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của</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phần</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trợ</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giúp</a:t>
                      </a:r>
                      <a:r>
                        <a:rPr lang="en-US" sz="1600" kern="1200" dirty="0">
                          <a:solidFill>
                            <a:schemeClr val="tx1"/>
                          </a:solidFill>
                          <a:effectLst/>
                          <a:latin typeface="Zurich BT" pitchFamily="34" charset="0"/>
                          <a:ea typeface="+mn-ea"/>
                          <a:cs typeface="+mn-cs"/>
                        </a:rPr>
                        <a:t> .</a:t>
                      </a:r>
                      <a:endParaRPr lang="vi-VN" sz="1600" kern="1200" dirty="0">
                        <a:solidFill>
                          <a:schemeClr val="tx1"/>
                        </a:solidFill>
                        <a:effectLst/>
                        <a:latin typeface="Zurich BT" pitchFamily="34" charset="0"/>
                        <a:ea typeface="+mn-ea"/>
                        <a:cs typeface="+mn-cs"/>
                      </a:endParaRPr>
                    </a:p>
                  </a:txBody>
                  <a:tcPr marL="68580" marR="68580" marT="0" marB="0"/>
                </a:tc>
                <a:extLst>
                  <a:ext uri="{0D108BD9-81ED-4DB2-BD59-A6C34878D82A}">
                    <a16:rowId xmlns:a16="http://schemas.microsoft.com/office/drawing/2014/main" val="10003"/>
                  </a:ext>
                </a:extLst>
              </a:tr>
              <a:tr h="261938">
                <a:tc>
                  <a:txBody>
                    <a:bodyPr/>
                    <a:lstStyle/>
                    <a:p>
                      <a:pPr>
                        <a:lnSpc>
                          <a:spcPct val="115000"/>
                        </a:lnSpc>
                        <a:spcBef>
                          <a:spcPts val="100"/>
                        </a:spcBef>
                        <a:spcAft>
                          <a:spcPts val="100"/>
                        </a:spcAft>
                        <a:tabLst>
                          <a:tab pos="228600" algn="l"/>
                        </a:tabLst>
                      </a:pPr>
                      <a:r>
                        <a:rPr lang="en-US" sz="1200" b="1" dirty="0">
                          <a:effectLst/>
                          <a:latin typeface="Zurich BT" pitchFamily="34" charset="0"/>
                        </a:rPr>
                        <a:t>Print</a:t>
                      </a:r>
                      <a:endParaRPr lang="en-US" sz="1200" b="1" dirty="0">
                        <a:effectLst/>
                        <a:latin typeface="Zurich BT" pitchFamily="34" charset="0"/>
                        <a:ea typeface="Times New Roman"/>
                        <a:cs typeface="Calibri"/>
                      </a:endParaRPr>
                    </a:p>
                  </a:txBody>
                  <a:tcPr marL="68580" marR="68580" marT="0" marB="0"/>
                </a:tc>
                <a:tc>
                  <a:txBody>
                    <a:bodyPr/>
                    <a:lstStyle/>
                    <a:p>
                      <a:pPr algn="just">
                        <a:lnSpc>
                          <a:spcPct val="115000"/>
                        </a:lnSpc>
                        <a:spcBef>
                          <a:spcPts val="100"/>
                        </a:spcBef>
                        <a:spcAft>
                          <a:spcPts val="100"/>
                        </a:spcAft>
                        <a:tabLst>
                          <a:tab pos="228600" algn="l"/>
                        </a:tabLst>
                      </a:pPr>
                      <a:r>
                        <a:rPr lang="en-US" sz="1600" kern="1200" dirty="0">
                          <a:solidFill>
                            <a:schemeClr val="tx1"/>
                          </a:solidFill>
                          <a:effectLst/>
                          <a:latin typeface="Zurich BT" pitchFamily="34" charset="0"/>
                          <a:ea typeface="+mn-ea"/>
                          <a:cs typeface="+mn-cs"/>
                        </a:rPr>
                        <a:t>In </a:t>
                      </a:r>
                      <a:r>
                        <a:rPr lang="en-US" sz="1600" kern="1200" dirty="0" err="1">
                          <a:solidFill>
                            <a:schemeClr val="tx1"/>
                          </a:solidFill>
                          <a:effectLst/>
                          <a:latin typeface="Zurich BT" pitchFamily="34" charset="0"/>
                          <a:ea typeface="+mn-ea"/>
                          <a:cs typeface="+mn-cs"/>
                        </a:rPr>
                        <a:t>nội</a:t>
                      </a:r>
                      <a:r>
                        <a:rPr lang="en-US" sz="1600" kern="1200" dirty="0">
                          <a:solidFill>
                            <a:schemeClr val="tx1"/>
                          </a:solidFill>
                          <a:effectLst/>
                          <a:latin typeface="Zurich BT" pitchFamily="34" charset="0"/>
                          <a:ea typeface="+mn-ea"/>
                          <a:cs typeface="+mn-cs"/>
                        </a:rPr>
                        <a:t> dung </a:t>
                      </a:r>
                      <a:r>
                        <a:rPr lang="en-US" sz="1600" kern="1200" dirty="0" err="1">
                          <a:solidFill>
                            <a:schemeClr val="tx1"/>
                          </a:solidFill>
                          <a:effectLst/>
                          <a:latin typeface="Zurich BT" pitchFamily="34" charset="0"/>
                          <a:ea typeface="+mn-ea"/>
                          <a:cs typeface="+mn-cs"/>
                        </a:rPr>
                        <a:t>của</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trang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trợ</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giúp</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này</a:t>
                      </a:r>
                      <a:r>
                        <a:rPr lang="en-US" sz="1600" kern="1200" dirty="0">
                          <a:solidFill>
                            <a:schemeClr val="tx1"/>
                          </a:solidFill>
                          <a:effectLst/>
                          <a:latin typeface="Zurich BT" pitchFamily="34" charset="0"/>
                          <a:ea typeface="+mn-ea"/>
                          <a:cs typeface="+mn-cs"/>
                        </a:rPr>
                        <a:t>.</a:t>
                      </a:r>
                      <a:endParaRPr lang="vi-VN" sz="1600" kern="1200" dirty="0">
                        <a:solidFill>
                          <a:schemeClr val="tx1"/>
                        </a:solidFill>
                        <a:effectLst/>
                        <a:latin typeface="Zurich BT" pitchFamily="34" charset="0"/>
                        <a:ea typeface="+mn-ea"/>
                        <a:cs typeface="+mn-cs"/>
                      </a:endParaRPr>
                    </a:p>
                  </a:txBody>
                  <a:tcPr marL="68580" marR="68580" marT="0" marB="0"/>
                </a:tc>
                <a:extLst>
                  <a:ext uri="{0D108BD9-81ED-4DB2-BD59-A6C34878D82A}">
                    <a16:rowId xmlns:a16="http://schemas.microsoft.com/office/drawing/2014/main" val="10004"/>
                  </a:ext>
                </a:extLst>
              </a:tr>
              <a:tr h="289723">
                <a:tc>
                  <a:txBody>
                    <a:bodyPr/>
                    <a:lstStyle/>
                    <a:p>
                      <a:pPr>
                        <a:lnSpc>
                          <a:spcPct val="115000"/>
                        </a:lnSpc>
                        <a:spcBef>
                          <a:spcPts val="100"/>
                        </a:spcBef>
                        <a:spcAft>
                          <a:spcPts val="100"/>
                        </a:spcAft>
                        <a:tabLst>
                          <a:tab pos="228600" algn="l"/>
                        </a:tabLst>
                      </a:pPr>
                      <a:r>
                        <a:rPr lang="en-US" sz="1200" b="1" dirty="0">
                          <a:effectLst/>
                          <a:latin typeface="Zurich BT" pitchFamily="34" charset="0"/>
                        </a:rPr>
                        <a:t>Change Font Size</a:t>
                      </a:r>
                      <a:endParaRPr lang="en-US" sz="1200" b="1" dirty="0">
                        <a:effectLst/>
                        <a:latin typeface="Zurich BT" pitchFamily="34" charset="0"/>
                        <a:ea typeface="Times New Roman"/>
                        <a:cs typeface="Calibri"/>
                      </a:endParaRPr>
                    </a:p>
                  </a:txBody>
                  <a:tcPr marL="68580" marR="68580" marT="0" marB="0"/>
                </a:tc>
                <a:tc>
                  <a:txBody>
                    <a:bodyPr/>
                    <a:lstStyle/>
                    <a:p>
                      <a:pPr algn="just">
                        <a:lnSpc>
                          <a:spcPct val="115000"/>
                        </a:lnSpc>
                        <a:spcBef>
                          <a:spcPts val="100"/>
                        </a:spcBef>
                        <a:spcAft>
                          <a:spcPts val="100"/>
                        </a:spcAft>
                        <a:tabLst>
                          <a:tab pos="228600" algn="l"/>
                        </a:tabLst>
                      </a:pPr>
                      <a:r>
                        <a:rPr lang="en-US" sz="1600" kern="1200" dirty="0" err="1">
                          <a:solidFill>
                            <a:schemeClr val="tx1"/>
                          </a:solidFill>
                          <a:effectLst/>
                          <a:latin typeface="Zurich BT" pitchFamily="34" charset="0"/>
                          <a:ea typeface="+mn-ea"/>
                          <a:cs typeface="+mn-cs"/>
                        </a:rPr>
                        <a:t>Tăng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hoặc</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giảm</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kích</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thước</a:t>
                      </a:r>
                      <a:r>
                        <a:rPr lang="en-US" sz="1600" kern="1200" dirty="0">
                          <a:solidFill>
                            <a:schemeClr val="tx1"/>
                          </a:solidFill>
                          <a:effectLst/>
                          <a:latin typeface="Zurich BT" pitchFamily="34" charset="0"/>
                          <a:ea typeface="+mn-ea"/>
                          <a:cs typeface="+mn-cs"/>
                        </a:rPr>
                        <a:t> font </a:t>
                      </a:r>
                      <a:r>
                        <a:rPr lang="en-US" sz="1600" kern="1200" dirty="0" err="1">
                          <a:solidFill>
                            <a:schemeClr val="tx1"/>
                          </a:solidFill>
                          <a:effectLst/>
                          <a:latin typeface="Zurich BT" pitchFamily="34" charset="0"/>
                          <a:ea typeface="+mn-ea"/>
                          <a:cs typeface="+mn-cs"/>
                        </a:rPr>
                        <a:t>chữ</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đang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hiển</a:t>
                      </a:r>
                      <a:r>
                        <a:rPr lang="en-US" sz="1600" kern="1200" dirty="0">
                          <a:solidFill>
                            <a:schemeClr val="tx1"/>
                          </a:solidFill>
                          <a:effectLst/>
                          <a:latin typeface="Zurich BT" pitchFamily="34" charset="0"/>
                          <a:ea typeface="+mn-ea"/>
                          <a:cs typeface="+mn-cs"/>
                        </a:rPr>
                        <a:t> thị.</a:t>
                      </a:r>
                      <a:endParaRPr lang="vi-VN" sz="1600" kern="1200" dirty="0">
                        <a:solidFill>
                          <a:schemeClr val="tx1"/>
                        </a:solidFill>
                        <a:effectLst/>
                        <a:latin typeface="Zurich BT" pitchFamily="34" charset="0"/>
                        <a:ea typeface="+mn-ea"/>
                        <a:cs typeface="+mn-cs"/>
                      </a:endParaRPr>
                    </a:p>
                  </a:txBody>
                  <a:tcPr marL="68580" marR="68580" marT="0" marB="0"/>
                </a:tc>
                <a:extLst>
                  <a:ext uri="{0D108BD9-81ED-4DB2-BD59-A6C34878D82A}">
                    <a16:rowId xmlns:a16="http://schemas.microsoft.com/office/drawing/2014/main" val="10005"/>
                  </a:ext>
                </a:extLst>
              </a:tr>
              <a:tr h="503021">
                <a:tc>
                  <a:txBody>
                    <a:bodyPr/>
                    <a:lstStyle/>
                    <a:p>
                      <a:pPr>
                        <a:lnSpc>
                          <a:spcPct val="115000"/>
                        </a:lnSpc>
                        <a:spcBef>
                          <a:spcPts val="100"/>
                        </a:spcBef>
                        <a:spcAft>
                          <a:spcPts val="100"/>
                        </a:spcAft>
                        <a:tabLst>
                          <a:tab pos="228600" algn="l"/>
                        </a:tabLst>
                      </a:pPr>
                      <a:r>
                        <a:rPr lang="en-US" sz="1200" b="1">
                          <a:effectLst/>
                          <a:latin typeface="Zurich BT" pitchFamily="34" charset="0"/>
                        </a:rPr>
                        <a:t>Show Table of Contents</a:t>
                      </a:r>
                      <a:endParaRPr lang="en-US" sz="1200" b="1">
                        <a:effectLst/>
                        <a:latin typeface="Zurich BT" pitchFamily="34" charset="0"/>
                        <a:ea typeface="Times New Roman"/>
                        <a:cs typeface="Calibri"/>
                      </a:endParaRPr>
                    </a:p>
                  </a:txBody>
                  <a:tcPr marL="68580" marR="68580" marT="0" marB="0"/>
                </a:tc>
                <a:tc>
                  <a:txBody>
                    <a:bodyPr/>
                    <a:lstStyle/>
                    <a:p>
                      <a:pPr algn="just">
                        <a:lnSpc>
                          <a:spcPct val="115000"/>
                        </a:lnSpc>
                        <a:spcBef>
                          <a:spcPts val="100"/>
                        </a:spcBef>
                        <a:spcAft>
                          <a:spcPts val="100"/>
                        </a:spcAft>
                        <a:tabLst>
                          <a:tab pos="228600" algn="l"/>
                        </a:tabLst>
                      </a:pPr>
                      <a:r>
                        <a:rPr lang="en-US" sz="1600" kern="1200" dirty="0" err="1">
                          <a:solidFill>
                            <a:schemeClr val="tx1"/>
                          </a:solidFill>
                          <a:effectLst/>
                          <a:latin typeface="Zurich BT" pitchFamily="34" charset="0"/>
                          <a:ea typeface="+mn-ea"/>
                          <a:cs typeface="+mn-cs"/>
                        </a:rPr>
                        <a:t>Hiển</a:t>
                      </a:r>
                      <a:r>
                        <a:rPr lang="en-US" sz="1600" kern="1200" dirty="0">
                          <a:solidFill>
                            <a:schemeClr val="tx1"/>
                          </a:solidFill>
                          <a:effectLst/>
                          <a:latin typeface="Zurich BT" pitchFamily="34" charset="0"/>
                          <a:ea typeface="+mn-ea"/>
                          <a:cs typeface="+mn-cs"/>
                        </a:rPr>
                        <a:t> thị </a:t>
                      </a:r>
                      <a:r>
                        <a:rPr lang="en-US" sz="1600" kern="1200" dirty="0" err="1">
                          <a:solidFill>
                            <a:schemeClr val="tx1"/>
                          </a:solidFill>
                          <a:effectLst/>
                          <a:latin typeface="Zurich BT" pitchFamily="34" charset="0"/>
                          <a:ea typeface="+mn-ea"/>
                          <a:cs typeface="+mn-cs"/>
                        </a:rPr>
                        <a:t>mục</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lục</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trong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một</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khung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riêng</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để</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giúp</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bạn</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duyệt</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được</a:t>
                      </a:r>
                      <a:r>
                        <a:rPr lang="en-US" sz="1600" kern="1200" dirty="0">
                          <a:solidFill>
                            <a:schemeClr val="tx1"/>
                          </a:solidFill>
                          <a:effectLst/>
                          <a:latin typeface="Zurich BT" pitchFamily="34" charset="0"/>
                          <a:ea typeface="+mn-ea"/>
                          <a:cs typeface="+mn-cs"/>
                        </a:rPr>
                        <a:t> qua </a:t>
                      </a:r>
                      <a:r>
                        <a:rPr lang="en-US" sz="1600" kern="1200" dirty="0" err="1">
                          <a:solidFill>
                            <a:schemeClr val="tx1"/>
                          </a:solidFill>
                          <a:effectLst/>
                          <a:latin typeface="Zurich BT" pitchFamily="34" charset="0"/>
                          <a:ea typeface="+mn-ea"/>
                          <a:cs typeface="+mn-cs"/>
                        </a:rPr>
                        <a:t>các</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chủ</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đề</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khác</a:t>
                      </a:r>
                      <a:r>
                        <a:rPr lang="en-US" sz="1600" kern="1200" dirty="0">
                          <a:solidFill>
                            <a:schemeClr val="tx1"/>
                          </a:solidFill>
                          <a:effectLst/>
                          <a:latin typeface="Zurich BT" pitchFamily="34" charset="0"/>
                          <a:ea typeface="+mn-ea"/>
                          <a:cs typeface="+mn-cs"/>
                        </a:rPr>
                        <a:t> </a:t>
                      </a:r>
                      <a:r>
                        <a:rPr lang="en-US" sz="1600" kern="1200" dirty="0" err="1">
                          <a:solidFill>
                            <a:schemeClr val="tx1"/>
                          </a:solidFill>
                          <a:effectLst/>
                          <a:latin typeface="Zurich BT" pitchFamily="34" charset="0"/>
                          <a:ea typeface="+mn-ea"/>
                          <a:cs typeface="+mn-cs"/>
                        </a:rPr>
                        <a:t>nhau</a:t>
                      </a:r>
                      <a:r>
                        <a:rPr lang="en-US" sz="1600" kern="1200" dirty="0">
                          <a:solidFill>
                            <a:schemeClr val="tx1"/>
                          </a:solidFill>
                          <a:effectLst/>
                          <a:latin typeface="Zurich BT" pitchFamily="34" charset="0"/>
                          <a:ea typeface="+mn-ea"/>
                          <a:cs typeface="+mn-cs"/>
                        </a:rPr>
                        <a:t>.</a:t>
                      </a:r>
                      <a:endParaRPr lang="vi-VN" sz="1600" kern="1200" dirty="0">
                        <a:solidFill>
                          <a:schemeClr val="tx1"/>
                        </a:solidFill>
                        <a:effectLst/>
                        <a:latin typeface="Zurich BT" pitchFamily="34" charset="0"/>
                        <a:ea typeface="+mn-ea"/>
                        <a:cs typeface="+mn-cs"/>
                      </a:endParaRPr>
                    </a:p>
                  </a:txBody>
                  <a:tcPr marL="68580" marR="68580" marT="0" marB="0"/>
                </a:tc>
                <a:extLst>
                  <a:ext uri="{0D108BD9-81ED-4DB2-BD59-A6C34878D82A}">
                    <a16:rowId xmlns:a16="http://schemas.microsoft.com/office/drawing/2014/main" val="10006"/>
                  </a:ext>
                </a:extLst>
              </a:tr>
              <a:tr h="497807">
                <a:tc>
                  <a:txBody>
                    <a:bodyPr/>
                    <a:lstStyle/>
                    <a:p>
                      <a:pPr>
                        <a:lnSpc>
                          <a:spcPct val="115000"/>
                        </a:lnSpc>
                        <a:spcBef>
                          <a:spcPts val="100"/>
                        </a:spcBef>
                        <a:spcAft>
                          <a:spcPts val="100"/>
                        </a:spcAft>
                        <a:tabLst>
                          <a:tab pos="228600" algn="l"/>
                        </a:tabLst>
                      </a:pPr>
                      <a:r>
                        <a:rPr lang="en-US" sz="1200" b="1" dirty="0">
                          <a:effectLst/>
                          <a:latin typeface="Zurich BT" pitchFamily="34" charset="0"/>
                        </a:rPr>
                        <a:t>Not On Top/</a:t>
                      </a:r>
                      <a:br>
                        <a:rPr lang="en-US" sz="1200" b="1" dirty="0">
                          <a:effectLst/>
                          <a:latin typeface="Zurich BT" pitchFamily="34" charset="0"/>
                        </a:rPr>
                      </a:br>
                      <a:r>
                        <a:rPr lang="en-US" sz="1200" b="1" dirty="0">
                          <a:effectLst/>
                          <a:latin typeface="Zurich BT" pitchFamily="34" charset="0"/>
                        </a:rPr>
                        <a:t>Keep On Top</a:t>
                      </a:r>
                      <a:endParaRPr lang="en-US" sz="1200" b="1" dirty="0">
                        <a:effectLst/>
                        <a:latin typeface="Zurich BT" pitchFamily="34" charset="0"/>
                        <a:ea typeface="Times New Roman"/>
                        <a:cs typeface="Calibri"/>
                      </a:endParaRPr>
                    </a:p>
                  </a:txBody>
                  <a:tcPr marL="68580" marR="68580" marT="0" marB="0"/>
                </a:tc>
                <a:tc>
                  <a:txBody>
                    <a:bodyPr/>
                    <a:lstStyle/>
                    <a:p>
                      <a:pPr marL="0" algn="just">
                        <a:lnSpc>
                          <a:spcPct val="115000"/>
                        </a:lnSpc>
                        <a:spcBef>
                          <a:spcPts val="100"/>
                        </a:spcBef>
                        <a:spcAft>
                          <a:spcPts val="100"/>
                        </a:spcAft>
                        <a:tabLst>
                          <a:tab pos="228600" algn="l"/>
                        </a:tabLst>
                      </a:pPr>
                      <a:r>
                        <a:rPr lang="vi-VN" sz="1600" dirty="0">
                          <a:effectLst/>
                          <a:latin typeface="Zurich BT" pitchFamily="34" charset="0"/>
                        </a:rPr>
                        <a:t>Giữ cửa sổ trợ giúp ở vị trí trên cùng của bất kỳ cửa sổ Office nào đang mở hoặc được hiển thị trên màn hình</a:t>
                      </a:r>
                      <a:endParaRPr lang="en-US" sz="1600" dirty="0">
                        <a:effectLst/>
                        <a:latin typeface="Zurich BT" pitchFamily="34" charset="0"/>
                        <a:ea typeface="Times New Roman"/>
                        <a:cs typeface="Calibri"/>
                      </a:endParaRPr>
                    </a:p>
                  </a:txBody>
                  <a:tcPr marL="68580" marR="68580" marT="0" marB="0"/>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25</a:t>
            </a:fld>
            <a:endParaRPr lang="en-US" dirty="0"/>
          </a:p>
        </p:txBody>
      </p:sp>
      <p:pic>
        <p:nvPicPr>
          <p:cNvPr id="7" name="Picture 6" descr="C:\Users\swong\Documents\Manuals\IC3 GS4\7314 IC3 GS4\Screens\L7\l7-024.png"/>
          <p:cNvPicPr/>
          <p:nvPr/>
        </p:nvPicPr>
        <p:blipFill>
          <a:blip r:embed="rId3">
            <a:extLst>
              <a:ext uri="{28A0092B-C50C-407E-A947-70E740481C1C}">
                <a14:useLocalDpi xmlns:a14="http://schemas.microsoft.com/office/drawing/2010/main" val="0"/>
              </a:ext>
            </a:extLst>
          </a:blip>
          <a:srcRect/>
          <a:stretch>
            <a:fillRect/>
          </a:stretch>
        </p:blipFill>
        <p:spPr bwMode="auto">
          <a:xfrm>
            <a:off x="2254658" y="1322781"/>
            <a:ext cx="3772762" cy="337443"/>
          </a:xfrm>
          <a:prstGeom prst="rect">
            <a:avLst/>
          </a:prstGeom>
          <a:noFill/>
          <a:ln>
            <a:noFill/>
          </a:ln>
        </p:spPr>
      </p:pic>
      <p:sp>
        <p:nvSpPr>
          <p:cNvPr id="8" name="Rectangle 7"/>
          <p:cNvSpPr/>
          <p:nvPr/>
        </p:nvSpPr>
        <p:spPr>
          <a:xfrm>
            <a:off x="401645" y="922671"/>
            <a:ext cx="3799438" cy="400110"/>
          </a:xfrm>
          <a:prstGeom prst="rect">
            <a:avLst/>
          </a:prstGeom>
        </p:spPr>
        <p:txBody>
          <a:bodyPr wrap="none">
            <a:spAutoFit/>
          </a:bodyPr>
          <a:lstStyle/>
          <a:p>
            <a:r>
              <a:rPr lang="en-US" sz="2000" dirty="0" err="1">
                <a:latin typeface="Zurich BT" pitchFamily="34" charset="0"/>
              </a:rPr>
              <a:t>Sử</a:t>
            </a:r>
            <a:r>
              <a:rPr lang="en-US" sz="2000" dirty="0">
                <a:latin typeface="Zurich BT" pitchFamily="34" charset="0"/>
              </a:rPr>
              <a:t> </a:t>
            </a:r>
            <a:r>
              <a:rPr lang="en-US" sz="2000" dirty="0" err="1">
                <a:latin typeface="Zurich BT" pitchFamily="34" charset="0"/>
              </a:rPr>
              <a:t>dụng</a:t>
            </a:r>
            <a:r>
              <a:rPr lang="en-US" sz="2000" dirty="0">
                <a:latin typeface="Zurich BT" pitchFamily="34" charset="0"/>
              </a:rPr>
              <a:t> </a:t>
            </a:r>
            <a:r>
              <a:rPr lang="en-US" sz="2000" dirty="0" err="1">
                <a:latin typeface="Zurich BT" pitchFamily="34" charset="0"/>
              </a:rPr>
              <a:t>thanh</a:t>
            </a:r>
            <a:r>
              <a:rPr lang="en-US" sz="2000" dirty="0">
                <a:latin typeface="Zurich BT" pitchFamily="34" charset="0"/>
              </a:rPr>
              <a:t> </a:t>
            </a:r>
            <a:r>
              <a:rPr lang="en-US" sz="2000" dirty="0" err="1">
                <a:latin typeface="Zurich BT" pitchFamily="34" charset="0"/>
              </a:rPr>
              <a:t>công</a:t>
            </a:r>
            <a:r>
              <a:rPr lang="en-US" sz="2000" dirty="0">
                <a:latin typeface="Zurich BT" pitchFamily="34" charset="0"/>
              </a:rPr>
              <a:t> </a:t>
            </a:r>
            <a:r>
              <a:rPr lang="en-US" sz="2000" dirty="0" err="1">
                <a:latin typeface="Zurich BT" pitchFamily="34" charset="0"/>
              </a:rPr>
              <a:t>cụ</a:t>
            </a:r>
            <a:r>
              <a:rPr lang="en-US" sz="2000" dirty="0">
                <a:latin typeface="Zurich BT" pitchFamily="34" charset="0"/>
              </a:rPr>
              <a:t> </a:t>
            </a:r>
            <a:r>
              <a:rPr lang="en-US" sz="2000" dirty="0" err="1">
                <a:latin typeface="Zurich BT" pitchFamily="34" charset="0"/>
              </a:rPr>
              <a:t>trợ</a:t>
            </a:r>
            <a:r>
              <a:rPr lang="en-US" sz="2000" dirty="0">
                <a:latin typeface="Zurich BT" pitchFamily="34" charset="0"/>
              </a:rPr>
              <a:t> </a:t>
            </a:r>
            <a:r>
              <a:rPr lang="en-US" sz="2000" dirty="0" err="1">
                <a:latin typeface="Zurich BT" pitchFamily="34" charset="0"/>
              </a:rPr>
              <a:t>giúp</a:t>
            </a:r>
            <a:endParaRPr lang="en-US" sz="2000" dirty="0">
              <a:latin typeface="Zurich BT" pitchFamily="34" charset="0"/>
            </a:endParaRPr>
          </a:p>
        </p:txBody>
      </p:sp>
    </p:spTree>
    <p:extLst>
      <p:ext uri="{BB962C8B-B14F-4D97-AF65-F5344CB8AC3E}">
        <p14:creationId xmlns:p14="http://schemas.microsoft.com/office/powerpoint/2010/main" val="1157112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Trợ</a:t>
            </a:r>
            <a:r>
              <a:rPr lang="en-CA" dirty="0"/>
              <a:t> </a:t>
            </a:r>
            <a:r>
              <a:rPr lang="en-CA" dirty="0" err="1"/>
              <a:t>giúp</a:t>
            </a:r>
            <a:endParaRPr lang="en-US" dirty="0"/>
          </a:p>
        </p:txBody>
      </p:sp>
      <p:sp>
        <p:nvSpPr>
          <p:cNvPr id="3" name="Content Placeholder 2"/>
          <p:cNvSpPr>
            <a:spLocks noGrp="1"/>
          </p:cNvSpPr>
          <p:nvPr>
            <p:ph idx="1"/>
          </p:nvPr>
        </p:nvSpPr>
        <p:spPr>
          <a:xfrm>
            <a:off x="113017" y="951570"/>
            <a:ext cx="8421384" cy="3726414"/>
          </a:xfrm>
        </p:spPr>
        <p:txBody>
          <a:bodyPr>
            <a:normAutofit fontScale="92500" lnSpcReduction="20000"/>
          </a:bodyPr>
          <a:lstStyle/>
          <a:p>
            <a:r>
              <a:rPr lang="en-US" b="1" dirty="0" err="1"/>
              <a:t>Sử</a:t>
            </a:r>
            <a:r>
              <a:rPr lang="en-US" b="1" dirty="0"/>
              <a:t> </a:t>
            </a:r>
            <a:r>
              <a:rPr lang="en-US" b="1" dirty="0" err="1"/>
              <a:t>dụng</a:t>
            </a:r>
            <a:r>
              <a:rPr lang="en-US" b="1" dirty="0"/>
              <a:t> </a:t>
            </a:r>
            <a:r>
              <a:rPr lang="en-US" b="1" dirty="0" err="1"/>
              <a:t>mục</a:t>
            </a:r>
            <a:r>
              <a:rPr lang="en-US" b="1" dirty="0"/>
              <a:t> </a:t>
            </a:r>
            <a:r>
              <a:rPr lang="en-US" b="1" dirty="0" err="1"/>
              <a:t>lục</a:t>
            </a:r>
            <a:endParaRPr lang="en-US" b="1" dirty="0"/>
          </a:p>
          <a:p>
            <a:pPr lvl="1"/>
            <a:r>
              <a:rPr lang="en-US" dirty="0" err="1"/>
              <a:t>Để</a:t>
            </a:r>
            <a:r>
              <a:rPr lang="en-US" dirty="0"/>
              <a:t> </a:t>
            </a:r>
            <a:r>
              <a:rPr lang="en-US" dirty="0" err="1"/>
              <a:t>hiển</a:t>
            </a:r>
            <a:r>
              <a:rPr lang="en-US" dirty="0"/>
              <a:t> thị </a:t>
            </a:r>
            <a:r>
              <a:rPr lang="en-US" dirty="0" err="1"/>
              <a:t>danh</a:t>
            </a:r>
            <a:r>
              <a:rPr lang="en-US" dirty="0"/>
              <a:t> </a:t>
            </a:r>
            <a:r>
              <a:rPr lang="en-US" dirty="0" err="1"/>
              <a:t>sách</a:t>
            </a:r>
            <a:r>
              <a:rPr lang="en-US" dirty="0"/>
              <a:t> </a:t>
            </a:r>
            <a:r>
              <a:rPr lang="en-US" dirty="0" err="1"/>
              <a:t>nội</a:t>
            </a:r>
            <a:r>
              <a:rPr lang="en-US" dirty="0"/>
              <a:t> dung, </a:t>
            </a:r>
            <a:r>
              <a:rPr lang="en-US" dirty="0" err="1"/>
              <a:t>nhấp</a:t>
            </a:r>
            <a:r>
              <a:rPr lang="en-US" dirty="0"/>
              <a:t> </a:t>
            </a:r>
            <a:r>
              <a:rPr lang="en-US" dirty="0" err="1"/>
              <a:t>chuột</a:t>
            </a:r>
            <a:r>
              <a:rPr lang="en-US" dirty="0"/>
              <a:t> </a:t>
            </a:r>
            <a:r>
              <a:rPr lang="en-US" dirty="0" err="1"/>
              <a:t>vào</a:t>
            </a:r>
            <a:r>
              <a:rPr lang="en-US" dirty="0"/>
              <a:t> </a:t>
            </a:r>
            <a:r>
              <a:rPr lang="en-US" dirty="0" err="1"/>
              <a:t>nút</a:t>
            </a:r>
            <a:r>
              <a:rPr lang="en-US" dirty="0"/>
              <a:t>    (</a:t>
            </a:r>
            <a:r>
              <a:rPr lang="en-US" b="1" dirty="0"/>
              <a:t>Show Table of Contents</a:t>
            </a:r>
            <a:r>
              <a:rPr lang="en-US" dirty="0"/>
              <a:t>) </a:t>
            </a:r>
          </a:p>
          <a:p>
            <a:pPr lvl="2"/>
            <a:r>
              <a:rPr lang="en-US" dirty="0"/>
              <a:t>    </a:t>
            </a:r>
            <a:r>
              <a:rPr lang="en-US" dirty="0" err="1"/>
              <a:t>nghĩa</a:t>
            </a:r>
            <a:r>
              <a:rPr lang="en-US" dirty="0"/>
              <a:t> </a:t>
            </a:r>
            <a:r>
              <a:rPr lang="en-US" dirty="0" err="1"/>
              <a:t>là</a:t>
            </a:r>
            <a:r>
              <a:rPr lang="en-US" dirty="0"/>
              <a:t> </a:t>
            </a:r>
            <a:r>
              <a:rPr lang="en-CA" dirty="0" err="1"/>
              <a:t>chủ</a:t>
            </a:r>
            <a:r>
              <a:rPr lang="en-CA" dirty="0"/>
              <a:t> </a:t>
            </a:r>
            <a:r>
              <a:rPr lang="en-CA" dirty="0" err="1"/>
              <a:t>đề</a:t>
            </a:r>
            <a:r>
              <a:rPr lang="en-CA" dirty="0"/>
              <a:t> </a:t>
            </a:r>
            <a:r>
              <a:rPr lang="en-CA" dirty="0" err="1"/>
              <a:t>đó</a:t>
            </a:r>
            <a:r>
              <a:rPr lang="en-CA" dirty="0"/>
              <a:t> </a:t>
            </a:r>
            <a:r>
              <a:rPr lang="en-CA" dirty="0" err="1"/>
              <a:t>có</a:t>
            </a:r>
            <a:r>
              <a:rPr lang="en-CA" dirty="0"/>
              <a:t> </a:t>
            </a:r>
            <a:r>
              <a:rPr lang="en-CA" dirty="0" err="1"/>
              <a:t>bao</a:t>
            </a:r>
            <a:r>
              <a:rPr lang="en-CA" dirty="0"/>
              <a:t> </a:t>
            </a:r>
            <a:r>
              <a:rPr lang="en-CA" dirty="0" err="1"/>
              <a:t>gồm</a:t>
            </a:r>
            <a:r>
              <a:rPr lang="en-CA" dirty="0"/>
              <a:t> </a:t>
            </a:r>
            <a:r>
              <a:rPr lang="en-CA" dirty="0" err="1"/>
              <a:t>các</a:t>
            </a:r>
            <a:r>
              <a:rPr lang="en-CA" dirty="0"/>
              <a:t> </a:t>
            </a:r>
            <a:r>
              <a:rPr lang="en-CA" dirty="0" err="1"/>
              <a:t>chủ</a:t>
            </a:r>
            <a:r>
              <a:rPr lang="en-CA" dirty="0"/>
              <a:t> </a:t>
            </a:r>
            <a:r>
              <a:rPr lang="en-CA" dirty="0" err="1"/>
              <a:t>đề</a:t>
            </a:r>
            <a:r>
              <a:rPr lang="en-CA" dirty="0"/>
              <a:t> con</a:t>
            </a:r>
            <a:endParaRPr lang="en-US" dirty="0"/>
          </a:p>
          <a:p>
            <a:pPr lvl="2"/>
            <a:r>
              <a:rPr lang="en-US" dirty="0"/>
              <a:t>    </a:t>
            </a:r>
            <a:r>
              <a:rPr lang="en-US" dirty="0" err="1"/>
              <a:t>nghĩa</a:t>
            </a:r>
            <a:r>
              <a:rPr lang="en-US" dirty="0"/>
              <a:t> </a:t>
            </a:r>
            <a:r>
              <a:rPr lang="en-US" dirty="0" err="1"/>
              <a:t>là</a:t>
            </a:r>
            <a:r>
              <a:rPr lang="en-US" dirty="0"/>
              <a:t> </a:t>
            </a:r>
            <a:r>
              <a:rPr lang="en-CA" dirty="0" err="1"/>
              <a:t>tất</a:t>
            </a:r>
            <a:r>
              <a:rPr lang="en-CA" dirty="0"/>
              <a:t> </a:t>
            </a:r>
            <a:r>
              <a:rPr lang="en-CA" dirty="0" err="1"/>
              <a:t>cả</a:t>
            </a:r>
            <a:r>
              <a:rPr lang="en-CA" dirty="0"/>
              <a:t> </a:t>
            </a:r>
            <a:r>
              <a:rPr lang="en-CA" dirty="0" err="1"/>
              <a:t>các</a:t>
            </a:r>
            <a:r>
              <a:rPr lang="en-CA" dirty="0"/>
              <a:t> </a:t>
            </a:r>
            <a:r>
              <a:rPr lang="en-CA" dirty="0" err="1"/>
              <a:t>chủ</a:t>
            </a:r>
            <a:r>
              <a:rPr lang="en-CA" dirty="0"/>
              <a:t> </a:t>
            </a:r>
            <a:r>
              <a:rPr lang="en-CA" dirty="0" err="1"/>
              <a:t>đề</a:t>
            </a:r>
            <a:r>
              <a:rPr lang="en-CA" dirty="0"/>
              <a:t> </a:t>
            </a:r>
            <a:r>
              <a:rPr lang="en-CA" dirty="0" err="1"/>
              <a:t>trợ</a:t>
            </a:r>
            <a:r>
              <a:rPr lang="en-CA" dirty="0"/>
              <a:t/>
            </a:r>
            <a:br>
              <a:rPr lang="en-CA" dirty="0"/>
            </a:br>
            <a:r>
              <a:rPr lang="en-CA" dirty="0" err="1"/>
              <a:t>giúp</a:t>
            </a:r>
            <a:r>
              <a:rPr lang="en-CA" dirty="0"/>
              <a:t> con </a:t>
            </a:r>
            <a:r>
              <a:rPr lang="en-CA" dirty="0" err="1"/>
              <a:t>của</a:t>
            </a:r>
            <a:r>
              <a:rPr lang="en-CA" dirty="0"/>
              <a:t> </a:t>
            </a:r>
            <a:r>
              <a:rPr lang="en-CA" dirty="0" err="1"/>
              <a:t>chủ</a:t>
            </a:r>
            <a:r>
              <a:rPr lang="en-CA" dirty="0"/>
              <a:t> </a:t>
            </a:r>
            <a:r>
              <a:rPr lang="en-CA" dirty="0" err="1"/>
              <a:t>đề</a:t>
            </a:r>
            <a:r>
              <a:rPr lang="en-CA" dirty="0"/>
              <a:t> </a:t>
            </a:r>
            <a:r>
              <a:rPr lang="en-CA" dirty="0" err="1"/>
              <a:t>đó</a:t>
            </a:r>
            <a:r>
              <a:rPr lang="en-CA" dirty="0"/>
              <a:t> </a:t>
            </a:r>
            <a:r>
              <a:rPr lang="en-CA" dirty="0" err="1"/>
              <a:t>đều</a:t>
            </a:r>
            <a:r>
              <a:rPr lang="en-CA" dirty="0"/>
              <a:t/>
            </a:r>
            <a:br>
              <a:rPr lang="en-CA" dirty="0"/>
            </a:br>
            <a:r>
              <a:rPr lang="en-CA" dirty="0" err="1"/>
              <a:t>đang</a:t>
            </a:r>
            <a:r>
              <a:rPr lang="en-CA" dirty="0"/>
              <a:t> </a:t>
            </a:r>
            <a:r>
              <a:rPr lang="en-CA" err="1"/>
              <a:t>hiển</a:t>
            </a:r>
            <a:r>
              <a:rPr lang="en-CA"/>
              <a:t> thị</a:t>
            </a:r>
            <a:r>
              <a:rPr lang="en-CA" dirty="0"/>
              <a:t>, </a:t>
            </a:r>
            <a:endParaRPr lang="en-US" dirty="0"/>
          </a:p>
          <a:p>
            <a:pPr lvl="2"/>
            <a:r>
              <a:rPr lang="en-US" dirty="0" err="1"/>
              <a:t>Nhấp</a:t>
            </a:r>
            <a:r>
              <a:rPr lang="en-US" dirty="0"/>
              <a:t> </a:t>
            </a:r>
            <a:r>
              <a:rPr lang="en-US" dirty="0" err="1"/>
              <a:t>chuột</a:t>
            </a:r>
            <a:r>
              <a:rPr lang="en-US" dirty="0"/>
              <a:t> </a:t>
            </a:r>
            <a:r>
              <a:rPr lang="en-US" dirty="0" err="1"/>
              <a:t>vào</a:t>
            </a:r>
            <a:r>
              <a:rPr lang="en-US" dirty="0"/>
              <a:t> </a:t>
            </a:r>
            <a:r>
              <a:rPr lang="en-US" dirty="0" err="1"/>
              <a:t>biểu</a:t>
            </a:r>
            <a:r>
              <a:rPr lang="en-US" dirty="0"/>
              <a:t> </a:t>
            </a:r>
            <a:r>
              <a:rPr lang="en-US" dirty="0" err="1"/>
              <a:t>tượng</a:t>
            </a:r>
            <a:r>
              <a:rPr lang="en-US" dirty="0"/>
              <a:t>     </a:t>
            </a:r>
            <a:br>
              <a:rPr lang="en-US" dirty="0"/>
            </a:br>
            <a:r>
              <a:rPr lang="en-US" dirty="0" err="1"/>
              <a:t>để</a:t>
            </a:r>
            <a:r>
              <a:rPr lang="en-US" dirty="0"/>
              <a:t> </a:t>
            </a:r>
            <a:r>
              <a:rPr lang="en-US" dirty="0" err="1"/>
              <a:t>hiển</a:t>
            </a:r>
            <a:r>
              <a:rPr lang="en-US" dirty="0"/>
              <a:t> thị </a:t>
            </a:r>
            <a:r>
              <a:rPr lang="en-US" dirty="0" err="1"/>
              <a:t>trang</a:t>
            </a:r>
            <a:r>
              <a:rPr lang="en-US" dirty="0"/>
              <a:t> </a:t>
            </a:r>
            <a:r>
              <a:rPr lang="en-US" dirty="0" err="1"/>
              <a:t>trợ</a:t>
            </a:r>
            <a:r>
              <a:rPr lang="en-US" dirty="0"/>
              <a:t> </a:t>
            </a:r>
            <a:r>
              <a:rPr lang="en-US" dirty="0" err="1"/>
              <a:t>giúp</a:t>
            </a:r>
            <a:r>
              <a:rPr lang="en-US" dirty="0"/>
              <a:t> </a:t>
            </a:r>
            <a:r>
              <a:rPr lang="en-US" dirty="0" err="1"/>
              <a:t>tương</a:t>
            </a:r>
            <a:r>
              <a:rPr lang="en-US" dirty="0"/>
              <a:t/>
            </a:r>
            <a:br>
              <a:rPr lang="en-US" dirty="0"/>
            </a:br>
            <a:r>
              <a:rPr lang="en-US" dirty="0" err="1"/>
              <a:t>ứng</a:t>
            </a:r>
            <a:endParaRPr lang="en-US" dirty="0"/>
          </a:p>
          <a:p>
            <a:pPr lvl="2"/>
            <a:r>
              <a:rPr lang="en-US" dirty="0" err="1"/>
              <a:t>Nhấp</a:t>
            </a:r>
            <a:r>
              <a:rPr lang="en-US" dirty="0"/>
              <a:t> </a:t>
            </a:r>
            <a:r>
              <a:rPr lang="en-US" dirty="0" err="1"/>
              <a:t>chuột</a:t>
            </a:r>
            <a:r>
              <a:rPr lang="en-US" dirty="0"/>
              <a:t> </a:t>
            </a:r>
            <a:r>
              <a:rPr lang="en-US" dirty="0" err="1"/>
              <a:t>vào</a:t>
            </a:r>
            <a:r>
              <a:rPr lang="en-US" dirty="0"/>
              <a:t> </a:t>
            </a:r>
            <a:r>
              <a:rPr lang="en-US" dirty="0" err="1"/>
              <a:t>biểu</a:t>
            </a:r>
            <a:r>
              <a:rPr lang="en-US" dirty="0"/>
              <a:t> </a:t>
            </a:r>
            <a:r>
              <a:rPr lang="en-US" dirty="0" err="1"/>
              <a:t>tượng</a:t>
            </a:r>
            <a:r>
              <a:rPr lang="en-US" dirty="0"/>
              <a:t>     </a:t>
            </a:r>
            <a:br>
              <a:rPr lang="en-US" dirty="0"/>
            </a:br>
            <a:r>
              <a:rPr lang="en-US" dirty="0" err="1"/>
              <a:t>để</a:t>
            </a:r>
            <a:r>
              <a:rPr lang="en-US" dirty="0"/>
              <a:t> </a:t>
            </a:r>
            <a:r>
              <a:rPr lang="en-US" dirty="0" err="1"/>
              <a:t>tham</a:t>
            </a:r>
            <a:r>
              <a:rPr lang="en-US" dirty="0"/>
              <a:t> </a:t>
            </a:r>
            <a:r>
              <a:rPr lang="en-US" dirty="0" err="1"/>
              <a:t>gia</a:t>
            </a:r>
            <a:r>
              <a:rPr lang="en-US" dirty="0"/>
              <a:t> </a:t>
            </a:r>
            <a:r>
              <a:rPr lang="en-US" dirty="0" err="1"/>
              <a:t>các</a:t>
            </a:r>
            <a:r>
              <a:rPr lang="en-US" dirty="0"/>
              <a:t> </a:t>
            </a:r>
            <a:r>
              <a:rPr lang="en-US" dirty="0" err="1"/>
              <a:t>bài</a:t>
            </a:r>
            <a:r>
              <a:rPr lang="en-US" dirty="0"/>
              <a:t> </a:t>
            </a:r>
            <a:r>
              <a:rPr lang="en-US" dirty="0" err="1"/>
              <a:t>giảng</a:t>
            </a:r>
            <a:r>
              <a:rPr lang="en-US" dirty="0"/>
              <a:t> </a:t>
            </a:r>
            <a:r>
              <a:rPr lang="en-US" dirty="0" err="1"/>
              <a:t>trực</a:t>
            </a:r>
            <a:r>
              <a:rPr lang="en-US" dirty="0"/>
              <a:t> </a:t>
            </a:r>
            <a:br>
              <a:rPr lang="en-US" dirty="0"/>
            </a:br>
            <a:r>
              <a:rPr lang="en-US" dirty="0" err="1"/>
              <a:t>tuyến</a:t>
            </a:r>
            <a:r>
              <a:rPr lang="en-US" dirty="0"/>
              <a:t> </a:t>
            </a:r>
            <a:r>
              <a:rPr lang="en-US" dirty="0" err="1"/>
              <a:t>về</a:t>
            </a:r>
            <a:r>
              <a:rPr lang="en-US" dirty="0"/>
              <a:t> </a:t>
            </a:r>
            <a:r>
              <a:rPr lang="en-US" dirty="0" err="1"/>
              <a:t>chủ</a:t>
            </a:r>
            <a:r>
              <a:rPr lang="en-US" dirty="0"/>
              <a:t> </a:t>
            </a:r>
            <a:r>
              <a:rPr lang="en-US" dirty="0" err="1"/>
              <a:t>đề</a:t>
            </a:r>
            <a:r>
              <a:rPr lang="en-US" dirty="0"/>
              <a:t> </a:t>
            </a:r>
            <a:r>
              <a:rPr lang="en-US" dirty="0" err="1"/>
              <a:t>đó</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26</a:t>
            </a:fld>
            <a:endParaRPr lang="en-US" dirty="0"/>
          </a:p>
        </p:txBody>
      </p:sp>
      <p:pic>
        <p:nvPicPr>
          <p:cNvPr id="6" name="Picture 5" descr="C:\Users\swong\Documents\Manuals\IC3 GS4\7314 IC3 GS4\Screens\L7\l7-029.png"/>
          <p:cNvPicPr/>
          <p:nvPr/>
        </p:nvPicPr>
        <p:blipFill>
          <a:blip r:embed="rId3">
            <a:extLst>
              <a:ext uri="{28A0092B-C50C-407E-A947-70E740481C1C}">
                <a14:useLocalDpi xmlns:a14="http://schemas.microsoft.com/office/drawing/2010/main" val="0"/>
              </a:ext>
            </a:extLst>
          </a:blip>
          <a:srcRect/>
          <a:stretch>
            <a:fillRect/>
          </a:stretch>
        </p:blipFill>
        <p:spPr bwMode="auto">
          <a:xfrm>
            <a:off x="4635297" y="2285573"/>
            <a:ext cx="3419206" cy="2094044"/>
          </a:xfrm>
          <a:prstGeom prst="rect">
            <a:avLst/>
          </a:prstGeom>
          <a:noFill/>
          <a:ln>
            <a:noFill/>
          </a:ln>
        </p:spPr>
      </p:pic>
      <p:pic>
        <p:nvPicPr>
          <p:cNvPr id="10" name="Picture 9" descr="Description: u3-021"/>
          <p:cNvPicPr/>
          <p:nvPr/>
        </p:nvPicPr>
        <p:blipFill>
          <a:blip r:embed="rId4">
            <a:extLst>
              <a:ext uri="{28A0092B-C50C-407E-A947-70E740481C1C}">
                <a14:useLocalDpi xmlns:a14="http://schemas.microsoft.com/office/drawing/2010/main" val="0"/>
              </a:ext>
            </a:extLst>
          </a:blip>
          <a:srcRect/>
          <a:stretch>
            <a:fillRect/>
          </a:stretch>
        </p:blipFill>
        <p:spPr bwMode="auto">
          <a:xfrm>
            <a:off x="6154399" y="1378021"/>
            <a:ext cx="190501" cy="142876"/>
          </a:xfrm>
          <a:prstGeom prst="rect">
            <a:avLst/>
          </a:prstGeom>
          <a:noFill/>
          <a:ln>
            <a:noFill/>
          </a:ln>
        </p:spPr>
      </p:pic>
      <p:pic>
        <p:nvPicPr>
          <p:cNvPr id="7" name="Picture 6" descr="Description: u3-024"/>
          <p:cNvPicPr/>
          <p:nvPr/>
        </p:nvPicPr>
        <p:blipFill>
          <a:blip r:embed="rId5">
            <a:extLst>
              <a:ext uri="{28A0092B-C50C-407E-A947-70E740481C1C}">
                <a14:useLocalDpi xmlns:a14="http://schemas.microsoft.com/office/drawing/2010/main" val="0"/>
              </a:ext>
            </a:extLst>
          </a:blip>
          <a:srcRect/>
          <a:stretch>
            <a:fillRect/>
          </a:stretch>
        </p:blipFill>
        <p:spPr bwMode="auto">
          <a:xfrm>
            <a:off x="1179191" y="1883127"/>
            <a:ext cx="176213" cy="132160"/>
          </a:xfrm>
          <a:prstGeom prst="rect">
            <a:avLst/>
          </a:prstGeom>
          <a:noFill/>
          <a:ln>
            <a:noFill/>
          </a:ln>
        </p:spPr>
      </p:pic>
      <p:pic>
        <p:nvPicPr>
          <p:cNvPr id="8" name="Picture 7" descr="Description: u3-026"/>
          <p:cNvPicPr/>
          <p:nvPr/>
        </p:nvPicPr>
        <p:blipFill>
          <a:blip r:embed="rId6">
            <a:extLst>
              <a:ext uri="{28A0092B-C50C-407E-A947-70E740481C1C}">
                <a14:useLocalDpi xmlns:a14="http://schemas.microsoft.com/office/drawing/2010/main" val="0"/>
              </a:ext>
            </a:extLst>
          </a:blip>
          <a:srcRect/>
          <a:stretch>
            <a:fillRect/>
          </a:stretch>
        </p:blipFill>
        <p:spPr bwMode="auto">
          <a:xfrm>
            <a:off x="1179191" y="2200586"/>
            <a:ext cx="182563" cy="136922"/>
          </a:xfrm>
          <a:prstGeom prst="rect">
            <a:avLst/>
          </a:prstGeom>
          <a:noFill/>
          <a:ln>
            <a:noFill/>
          </a:ln>
        </p:spPr>
      </p:pic>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5226952" y="3091437"/>
            <a:ext cx="188594" cy="141446"/>
          </a:xfrm>
          <a:prstGeom prst="rect">
            <a:avLst/>
          </a:prstGeom>
          <a:noFill/>
          <a:ln>
            <a:noFill/>
          </a:ln>
        </p:spPr>
      </p:pic>
      <p:pic>
        <p:nvPicPr>
          <p:cNvPr id="11" name="Picture 10" descr="C:\Users\swong\Documents\Manuals\IC3 GS4\7314 IC3 GS4\Screens\L7\l7-028.png"/>
          <p:cNvPicPr/>
          <p:nvPr/>
        </p:nvPicPr>
        <p:blipFill>
          <a:blip r:embed="rId8">
            <a:extLst>
              <a:ext uri="{28A0092B-C50C-407E-A947-70E740481C1C}">
                <a14:useLocalDpi xmlns:a14="http://schemas.microsoft.com/office/drawing/2010/main" val="0"/>
              </a:ext>
            </a:extLst>
          </a:blip>
          <a:srcRect/>
          <a:stretch>
            <a:fillRect/>
          </a:stretch>
        </p:blipFill>
        <p:spPr bwMode="auto">
          <a:xfrm>
            <a:off x="3893067" y="3707518"/>
            <a:ext cx="175579" cy="131684"/>
          </a:xfrm>
          <a:prstGeom prst="rect">
            <a:avLst/>
          </a:prstGeom>
          <a:noFill/>
          <a:ln>
            <a:noFill/>
          </a:ln>
        </p:spPr>
      </p:pic>
    </p:spTree>
    <p:extLst>
      <p:ext uri="{BB962C8B-B14F-4D97-AF65-F5344CB8AC3E}">
        <p14:creationId xmlns:p14="http://schemas.microsoft.com/office/powerpoint/2010/main" val="3204763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Trợ</a:t>
            </a:r>
            <a:r>
              <a:rPr lang="en-CA" dirty="0"/>
              <a:t> </a:t>
            </a:r>
            <a:r>
              <a:rPr lang="en-CA" dirty="0" err="1"/>
              <a:t>giúp</a:t>
            </a:r>
            <a:endParaRPr lang="en-US" dirty="0"/>
          </a:p>
        </p:txBody>
      </p:sp>
      <p:sp>
        <p:nvSpPr>
          <p:cNvPr id="3" name="Content Placeholder 2"/>
          <p:cNvSpPr>
            <a:spLocks noGrp="1"/>
          </p:cNvSpPr>
          <p:nvPr>
            <p:ph idx="1"/>
          </p:nvPr>
        </p:nvSpPr>
        <p:spPr/>
        <p:txBody>
          <a:bodyPr>
            <a:normAutofit lnSpcReduction="10000"/>
          </a:bodyPr>
          <a:lstStyle/>
          <a:p>
            <a:r>
              <a:rPr lang="en-US" b="1" dirty="0" err="1"/>
              <a:t>Nhận</a:t>
            </a:r>
            <a:r>
              <a:rPr lang="en-US" b="1" dirty="0"/>
              <a:t> </a:t>
            </a:r>
            <a:r>
              <a:rPr lang="en-US" b="1" dirty="0" err="1"/>
              <a:t>các</a:t>
            </a:r>
            <a:r>
              <a:rPr lang="en-US" b="1" dirty="0"/>
              <a:t> </a:t>
            </a:r>
            <a:r>
              <a:rPr lang="en-US" b="1" dirty="0" err="1"/>
              <a:t>trợ</a:t>
            </a:r>
            <a:r>
              <a:rPr lang="en-US" b="1" dirty="0"/>
              <a:t> </a:t>
            </a:r>
            <a:r>
              <a:rPr lang="en-US" b="1" dirty="0" err="1"/>
              <a:t>giúp</a:t>
            </a:r>
            <a:r>
              <a:rPr lang="en-US" b="1" dirty="0"/>
              <a:t> </a:t>
            </a:r>
            <a:r>
              <a:rPr lang="en-US" b="1" dirty="0" err="1"/>
              <a:t>bổ</a:t>
            </a:r>
            <a:r>
              <a:rPr lang="en-US" b="1" dirty="0"/>
              <a:t> sung</a:t>
            </a:r>
            <a:endParaRPr lang="vi-VN" b="1" dirty="0"/>
          </a:p>
          <a:p>
            <a:pPr lvl="1"/>
            <a:r>
              <a:rPr lang="en-CA" dirty="0" err="1"/>
              <a:t>Nói</a:t>
            </a:r>
            <a:r>
              <a:rPr lang="en-CA" dirty="0"/>
              <a:t> </a:t>
            </a:r>
            <a:r>
              <a:rPr lang="en-CA" dirty="0" err="1"/>
              <a:t>chuyện</a:t>
            </a:r>
            <a:r>
              <a:rPr lang="en-CA" dirty="0"/>
              <a:t> </a:t>
            </a:r>
            <a:r>
              <a:rPr lang="en-CA" dirty="0" err="1"/>
              <a:t>với</a:t>
            </a:r>
            <a:r>
              <a:rPr lang="en-CA" dirty="0"/>
              <a:t> </a:t>
            </a:r>
            <a:r>
              <a:rPr lang="en-CA" dirty="0" err="1"/>
              <a:t>đồng</a:t>
            </a:r>
            <a:r>
              <a:rPr lang="en-CA" dirty="0"/>
              <a:t> </a:t>
            </a:r>
            <a:r>
              <a:rPr lang="en-CA" dirty="0" err="1"/>
              <a:t>nghiệp</a:t>
            </a:r>
            <a:r>
              <a:rPr lang="en-CA" dirty="0"/>
              <a:t> </a:t>
            </a:r>
            <a:r>
              <a:rPr lang="en-CA" dirty="0" err="1"/>
              <a:t>hoặc</a:t>
            </a:r>
            <a:r>
              <a:rPr lang="en-CA" dirty="0"/>
              <a:t> </a:t>
            </a:r>
            <a:r>
              <a:rPr lang="en-CA" dirty="0" err="1"/>
              <a:t>gọi</a:t>
            </a:r>
            <a:r>
              <a:rPr lang="en-CA" dirty="0"/>
              <a:t> </a:t>
            </a:r>
            <a:r>
              <a:rPr lang="en-CA" dirty="0" err="1"/>
              <a:t>đến</a:t>
            </a:r>
            <a:r>
              <a:rPr lang="en-CA" dirty="0"/>
              <a:t> </a:t>
            </a:r>
            <a:r>
              <a:rPr lang="en-CA" dirty="0" err="1"/>
              <a:t>phòng</a:t>
            </a:r>
            <a:r>
              <a:rPr lang="en-CA" dirty="0"/>
              <a:t> </a:t>
            </a:r>
            <a:r>
              <a:rPr lang="en-CA" dirty="0" err="1"/>
              <a:t>hỗ</a:t>
            </a:r>
            <a:r>
              <a:rPr lang="en-CA" dirty="0"/>
              <a:t> </a:t>
            </a:r>
            <a:r>
              <a:rPr lang="en-CA" dirty="0" err="1"/>
              <a:t>trợ</a:t>
            </a:r>
            <a:r>
              <a:rPr lang="en-CA" dirty="0"/>
              <a:t> </a:t>
            </a:r>
            <a:r>
              <a:rPr lang="en-CA" dirty="0" err="1"/>
              <a:t>giải</a:t>
            </a:r>
            <a:r>
              <a:rPr lang="en-CA" dirty="0"/>
              <a:t> </a:t>
            </a:r>
            <a:r>
              <a:rPr lang="en-CA" dirty="0" err="1"/>
              <a:t>quyết</a:t>
            </a:r>
            <a:r>
              <a:rPr lang="en-CA" dirty="0"/>
              <a:t> </a:t>
            </a:r>
            <a:r>
              <a:rPr lang="en-CA" dirty="0" err="1"/>
              <a:t>vấn</a:t>
            </a:r>
            <a:r>
              <a:rPr lang="en-CA" dirty="0"/>
              <a:t> </a:t>
            </a:r>
            <a:r>
              <a:rPr lang="en-CA" dirty="0" err="1"/>
              <a:t>đề</a:t>
            </a:r>
            <a:r>
              <a:rPr lang="en-CA" dirty="0"/>
              <a:t> </a:t>
            </a:r>
            <a:r>
              <a:rPr lang="en-CA" dirty="0" err="1"/>
              <a:t>nội</a:t>
            </a:r>
            <a:r>
              <a:rPr lang="en-CA" dirty="0"/>
              <a:t> </a:t>
            </a:r>
            <a:r>
              <a:rPr lang="en-CA" dirty="0" err="1"/>
              <a:t>bộ</a:t>
            </a:r>
            <a:endParaRPr lang="en-US" dirty="0"/>
          </a:p>
          <a:p>
            <a:pPr lvl="1"/>
            <a:r>
              <a:rPr lang="en-CA" dirty="0" err="1"/>
              <a:t>Liên</a:t>
            </a:r>
            <a:r>
              <a:rPr lang="en-CA" dirty="0"/>
              <a:t> </a:t>
            </a:r>
            <a:r>
              <a:rPr lang="en-CA" dirty="0" err="1"/>
              <a:t>lạc</a:t>
            </a:r>
            <a:r>
              <a:rPr lang="en-CA" dirty="0"/>
              <a:t> </a:t>
            </a:r>
            <a:r>
              <a:rPr lang="en-CA" dirty="0" err="1"/>
              <a:t>với</a:t>
            </a:r>
            <a:r>
              <a:rPr lang="en-CA" dirty="0"/>
              <a:t> Microsoft</a:t>
            </a:r>
            <a:endParaRPr lang="en-US" dirty="0"/>
          </a:p>
          <a:p>
            <a:pPr lvl="2"/>
            <a:r>
              <a:rPr lang="en-CA" dirty="0" err="1"/>
              <a:t>Trao</a:t>
            </a:r>
            <a:r>
              <a:rPr lang="en-CA" dirty="0"/>
              <a:t> </a:t>
            </a:r>
            <a:r>
              <a:rPr lang="en-CA" dirty="0" err="1"/>
              <a:t>đổi</a:t>
            </a:r>
            <a:r>
              <a:rPr lang="en-CA" dirty="0"/>
              <a:t> </a:t>
            </a:r>
            <a:r>
              <a:rPr lang="en-CA" dirty="0" err="1"/>
              <a:t>với</a:t>
            </a:r>
            <a:r>
              <a:rPr lang="en-CA" dirty="0"/>
              <a:t> </a:t>
            </a:r>
            <a:r>
              <a:rPr lang="en-CA" dirty="0" err="1"/>
              <a:t>nhân</a:t>
            </a:r>
            <a:r>
              <a:rPr lang="en-CA" dirty="0"/>
              <a:t> </a:t>
            </a:r>
            <a:r>
              <a:rPr lang="en-CA" dirty="0" err="1"/>
              <a:t>viên</a:t>
            </a:r>
            <a:r>
              <a:rPr lang="en-CA" dirty="0"/>
              <a:t> </a:t>
            </a:r>
            <a:r>
              <a:rPr lang="en-CA" dirty="0" err="1"/>
              <a:t>hỗ</a:t>
            </a:r>
            <a:r>
              <a:rPr lang="en-CA" dirty="0"/>
              <a:t> </a:t>
            </a:r>
            <a:r>
              <a:rPr lang="en-CA" dirty="0" err="1"/>
              <a:t>trợ</a:t>
            </a:r>
            <a:r>
              <a:rPr lang="en-CA" dirty="0"/>
              <a:t> </a:t>
            </a:r>
            <a:r>
              <a:rPr lang="en-CA" dirty="0" err="1"/>
              <a:t>bằng</a:t>
            </a:r>
            <a:r>
              <a:rPr lang="en-CA" dirty="0"/>
              <a:t> </a:t>
            </a:r>
            <a:r>
              <a:rPr lang="en-CA" dirty="0" err="1"/>
              <a:t>cách</a:t>
            </a:r>
            <a:r>
              <a:rPr lang="en-CA" dirty="0"/>
              <a:t> </a:t>
            </a:r>
            <a:r>
              <a:rPr lang="en-CA" dirty="0" err="1"/>
              <a:t>sử</a:t>
            </a:r>
            <a:r>
              <a:rPr lang="en-CA" dirty="0"/>
              <a:t> </a:t>
            </a:r>
            <a:r>
              <a:rPr lang="en-CA" dirty="0" err="1"/>
              <a:t>dụng</a:t>
            </a:r>
            <a:r>
              <a:rPr lang="en-CA" dirty="0"/>
              <a:t> </a:t>
            </a:r>
            <a:r>
              <a:rPr lang="en-CA" dirty="0" err="1"/>
              <a:t>những</a:t>
            </a:r>
            <a:r>
              <a:rPr lang="en-CA" dirty="0"/>
              <a:t> </a:t>
            </a:r>
            <a:r>
              <a:rPr lang="en-CA" dirty="0" err="1"/>
              <a:t>dịch</a:t>
            </a:r>
            <a:r>
              <a:rPr lang="en-CA" dirty="0"/>
              <a:t> </a:t>
            </a:r>
            <a:r>
              <a:rPr lang="en-CA" dirty="0" err="1"/>
              <a:t>vụ</a:t>
            </a:r>
            <a:r>
              <a:rPr lang="en-CA" dirty="0"/>
              <a:t> </a:t>
            </a:r>
            <a:r>
              <a:rPr lang="en-CA" dirty="0" err="1"/>
              <a:t>như</a:t>
            </a:r>
            <a:r>
              <a:rPr lang="en-CA" dirty="0"/>
              <a:t> </a:t>
            </a:r>
            <a:r>
              <a:rPr lang="en-CA" dirty="0" err="1"/>
              <a:t>trò</a:t>
            </a:r>
            <a:r>
              <a:rPr lang="en-CA" dirty="0"/>
              <a:t> </a:t>
            </a:r>
            <a:r>
              <a:rPr lang="en-CA" dirty="0" err="1"/>
              <a:t>chuyện</a:t>
            </a:r>
            <a:r>
              <a:rPr lang="en-CA" dirty="0"/>
              <a:t> </a:t>
            </a:r>
            <a:r>
              <a:rPr lang="en-CA" dirty="0" err="1"/>
              <a:t>trực</a:t>
            </a:r>
            <a:r>
              <a:rPr lang="en-CA" dirty="0"/>
              <a:t> </a:t>
            </a:r>
            <a:r>
              <a:rPr lang="en-CA" dirty="0" err="1"/>
              <a:t>tuyến</a:t>
            </a:r>
            <a:r>
              <a:rPr lang="en-CA" dirty="0"/>
              <a:t> </a:t>
            </a:r>
            <a:r>
              <a:rPr lang="en-CA" dirty="0" err="1"/>
              <a:t>hoặc</a:t>
            </a:r>
            <a:r>
              <a:rPr lang="en-CA" dirty="0"/>
              <a:t> </a:t>
            </a:r>
            <a:r>
              <a:rPr lang="en-CA" dirty="0" err="1"/>
              <a:t>gửi</a:t>
            </a:r>
            <a:r>
              <a:rPr lang="en-CA" dirty="0"/>
              <a:t> </a:t>
            </a:r>
            <a:r>
              <a:rPr lang="en-CA" dirty="0" err="1"/>
              <a:t>thư</a:t>
            </a:r>
            <a:r>
              <a:rPr lang="en-CA" dirty="0"/>
              <a:t> </a:t>
            </a:r>
            <a:r>
              <a:rPr lang="en-CA" dirty="0" err="1"/>
              <a:t>điện</a:t>
            </a:r>
            <a:r>
              <a:rPr lang="en-CA" dirty="0"/>
              <a:t> </a:t>
            </a:r>
            <a:r>
              <a:rPr lang="en-CA" dirty="0" err="1"/>
              <a:t>tử</a:t>
            </a:r>
            <a:r>
              <a:rPr lang="en-US" dirty="0"/>
              <a:t>.</a:t>
            </a:r>
          </a:p>
          <a:p>
            <a:pPr lvl="1"/>
            <a:r>
              <a:rPr lang="vi-VN" dirty="0"/>
              <a:t>Đăng ký tham gia các trang Web chuyên ngành cho mọi người dùng để có thể chia sẻ kiến thức và kinh nghiệm</a:t>
            </a:r>
            <a:endParaRPr lang="en-US" dirty="0"/>
          </a:p>
          <a:p>
            <a:pPr lvl="1"/>
            <a:r>
              <a:rPr lang="vi-VN" dirty="0"/>
              <a:t>Tìm kiếm các phương án giải quyết vấn đề trên Internet</a:t>
            </a:r>
            <a:endParaRPr lang="en-US" dirty="0"/>
          </a:p>
          <a:p>
            <a:pPr lvl="2"/>
            <a:r>
              <a:rPr lang="vi-VN" dirty="0"/>
              <a:t>bao gồm các trang Web hỗ trợ kỹ thuật, các bài báo trực tuyến hay những câu hỏi thường gặp (FAQs)</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27</a:t>
            </a:fld>
            <a:endParaRPr lang="en-US" dirty="0"/>
          </a:p>
        </p:txBody>
      </p:sp>
    </p:spTree>
    <p:extLst>
      <p:ext uri="{BB962C8B-B14F-4D97-AF65-F5344CB8AC3E}">
        <p14:creationId xmlns:p14="http://schemas.microsoft.com/office/powerpoint/2010/main" val="2483729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Khởi</a:t>
            </a:r>
            <a:r>
              <a:rPr lang="en-US" dirty="0"/>
              <a:t> </a:t>
            </a:r>
            <a:r>
              <a:rPr lang="en-US" dirty="0" err="1"/>
              <a:t>động</a:t>
            </a:r>
            <a:r>
              <a:rPr lang="en-US" dirty="0"/>
              <a:t> </a:t>
            </a:r>
            <a:r>
              <a:rPr lang="en-US" dirty="0" err="1"/>
              <a:t>chương</a:t>
            </a:r>
            <a:r>
              <a:rPr lang="en-US" dirty="0"/>
              <a:t> </a:t>
            </a:r>
            <a:r>
              <a:rPr lang="en-US" dirty="0" err="1"/>
              <a:t>trình</a:t>
            </a:r>
            <a:endParaRPr lang="vi-VN" dirty="0"/>
          </a:p>
        </p:txBody>
      </p:sp>
      <p:sp>
        <p:nvSpPr>
          <p:cNvPr id="3" name="Content Placeholder 2"/>
          <p:cNvSpPr>
            <a:spLocks noGrp="1"/>
          </p:cNvSpPr>
          <p:nvPr>
            <p:ph idx="1"/>
          </p:nvPr>
        </p:nvSpPr>
        <p:spPr>
          <a:xfrm>
            <a:off x="373064" y="1008529"/>
            <a:ext cx="5368170" cy="3684914"/>
          </a:xfrm>
        </p:spPr>
        <p:txBody>
          <a:bodyPr>
            <a:normAutofit/>
          </a:bodyPr>
          <a:lstStyle/>
          <a:p>
            <a:r>
              <a:rPr lang="en-CA" sz="2200" dirty="0" err="1"/>
              <a:t>Để</a:t>
            </a:r>
            <a:r>
              <a:rPr lang="en-CA" sz="2200" dirty="0"/>
              <a:t> </a:t>
            </a:r>
            <a:r>
              <a:rPr lang="en-CA" sz="2200" dirty="0" err="1"/>
              <a:t>bắt</a:t>
            </a:r>
            <a:r>
              <a:rPr lang="en-CA" sz="2200" dirty="0"/>
              <a:t> </a:t>
            </a:r>
            <a:r>
              <a:rPr lang="en-CA" sz="2200" dirty="0" err="1"/>
              <a:t>đầu</a:t>
            </a:r>
            <a:r>
              <a:rPr lang="en-CA" sz="2200" dirty="0"/>
              <a:t> </a:t>
            </a:r>
            <a:r>
              <a:rPr lang="en-CA" sz="2200" dirty="0" err="1"/>
              <a:t>chương</a:t>
            </a:r>
            <a:r>
              <a:rPr lang="en-CA" sz="2200" dirty="0"/>
              <a:t> </a:t>
            </a:r>
            <a:r>
              <a:rPr lang="en-CA" sz="2200" dirty="0" err="1"/>
              <a:t>trình</a:t>
            </a:r>
            <a:r>
              <a:rPr lang="en-CA" sz="2200" dirty="0"/>
              <a:t> Microsoft Office 2010, </a:t>
            </a:r>
            <a:r>
              <a:rPr lang="en-CA" sz="2200" dirty="0" err="1"/>
              <a:t>chọn</a:t>
            </a:r>
            <a:r>
              <a:rPr lang="en-CA" sz="2200" dirty="0"/>
              <a:t> </a:t>
            </a:r>
            <a:r>
              <a:rPr lang="en-CA" sz="2200" b="1" dirty="0"/>
              <a:t>Start</a:t>
            </a:r>
            <a:r>
              <a:rPr lang="en-CA" sz="2200" dirty="0"/>
              <a:t>, </a:t>
            </a:r>
            <a:r>
              <a:rPr lang="en-CA" sz="2200" dirty="0" err="1"/>
              <a:t>trỏ</a:t>
            </a:r>
            <a:r>
              <a:rPr lang="en-CA" sz="2200" dirty="0"/>
              <a:t> </a:t>
            </a:r>
            <a:r>
              <a:rPr lang="en-CA" sz="2200" dirty="0" err="1"/>
              <a:t>tới</a:t>
            </a:r>
            <a:r>
              <a:rPr lang="en-CA" sz="2200" dirty="0"/>
              <a:t> </a:t>
            </a:r>
            <a:r>
              <a:rPr lang="en-CA" sz="2200" b="1" dirty="0"/>
              <a:t>All Programs</a:t>
            </a:r>
            <a:r>
              <a:rPr lang="en-CA" sz="2200" dirty="0"/>
              <a:t>, </a:t>
            </a:r>
            <a:r>
              <a:rPr lang="en-CA" sz="2200" dirty="0" err="1"/>
              <a:t>chọn</a:t>
            </a:r>
            <a:r>
              <a:rPr lang="en-CA" sz="2200" dirty="0"/>
              <a:t> </a:t>
            </a:r>
            <a:r>
              <a:rPr lang="en-CA" sz="2200" b="1" dirty="0"/>
              <a:t>Microsoft Office</a:t>
            </a:r>
            <a:r>
              <a:rPr lang="en-CA" sz="2200" dirty="0"/>
              <a:t> </a:t>
            </a:r>
            <a:r>
              <a:rPr lang="en-CA" sz="2200" dirty="0" err="1"/>
              <a:t>và</a:t>
            </a:r>
            <a:r>
              <a:rPr lang="en-CA" sz="2200" dirty="0"/>
              <a:t> </a:t>
            </a:r>
            <a:r>
              <a:rPr lang="en-CA" sz="2200" dirty="0" err="1"/>
              <a:t>nhấp</a:t>
            </a:r>
            <a:r>
              <a:rPr lang="en-CA" sz="2200" dirty="0"/>
              <a:t> </a:t>
            </a:r>
            <a:r>
              <a:rPr lang="en-CA" sz="2200" dirty="0" err="1"/>
              <a:t>chuột</a:t>
            </a:r>
            <a:r>
              <a:rPr lang="en-CA" sz="2200" dirty="0"/>
              <a:t> </a:t>
            </a:r>
            <a:r>
              <a:rPr lang="en-CA" sz="2200" dirty="0" err="1"/>
              <a:t>chọn</a:t>
            </a:r>
            <a:r>
              <a:rPr lang="en-CA" sz="2200" dirty="0"/>
              <a:t> </a:t>
            </a:r>
            <a:r>
              <a:rPr lang="en-CA" sz="2200" dirty="0" err="1"/>
              <a:t>chương</a:t>
            </a:r>
            <a:r>
              <a:rPr lang="en-CA" sz="2200" dirty="0"/>
              <a:t> </a:t>
            </a:r>
            <a:r>
              <a:rPr lang="en-CA" sz="2200" dirty="0" err="1"/>
              <a:t>trình</a:t>
            </a:r>
            <a:r>
              <a:rPr lang="en-CA" sz="2200" dirty="0"/>
              <a:t> </a:t>
            </a:r>
            <a:r>
              <a:rPr lang="en-CA" sz="2200" dirty="0" err="1"/>
              <a:t>phù</a:t>
            </a:r>
            <a:r>
              <a:rPr lang="en-CA" sz="2200" dirty="0"/>
              <a:t> </a:t>
            </a:r>
            <a:r>
              <a:rPr lang="en-CA" sz="2200" dirty="0" err="1"/>
              <a:t>hợp</a:t>
            </a:r>
            <a:endParaRPr lang="en-US" sz="2200" dirty="0"/>
          </a:p>
          <a:p>
            <a:r>
              <a:rPr lang="en-CA" sz="2200" dirty="0" err="1"/>
              <a:t>Nếu</a:t>
            </a:r>
            <a:r>
              <a:rPr lang="en-CA" sz="2200" dirty="0"/>
              <a:t> </a:t>
            </a:r>
            <a:r>
              <a:rPr lang="en-CA" sz="2200" dirty="0" err="1"/>
              <a:t>biểu</a:t>
            </a:r>
            <a:r>
              <a:rPr lang="en-CA" sz="2200" dirty="0"/>
              <a:t> </a:t>
            </a:r>
            <a:r>
              <a:rPr lang="en-CA" sz="2200" dirty="0" err="1"/>
              <a:t>tượng</a:t>
            </a:r>
            <a:r>
              <a:rPr lang="en-CA" sz="2200" dirty="0"/>
              <a:t> shortcut </a:t>
            </a:r>
            <a:r>
              <a:rPr lang="en-CA" sz="2200" dirty="0" err="1"/>
              <a:t>của</a:t>
            </a:r>
            <a:r>
              <a:rPr lang="en-CA" sz="2200" dirty="0"/>
              <a:t> </a:t>
            </a:r>
            <a:r>
              <a:rPr lang="en-CA" sz="2200" dirty="0" err="1"/>
              <a:t>các</a:t>
            </a:r>
            <a:r>
              <a:rPr lang="en-CA" sz="2200" dirty="0"/>
              <a:t> </a:t>
            </a:r>
            <a:r>
              <a:rPr lang="en-CA" sz="2200" dirty="0" err="1"/>
              <a:t>chương</a:t>
            </a:r>
            <a:r>
              <a:rPr lang="en-CA" sz="2200" dirty="0"/>
              <a:t> </a:t>
            </a:r>
            <a:r>
              <a:rPr lang="en-CA" sz="2200" dirty="0" err="1"/>
              <a:t>trình</a:t>
            </a:r>
            <a:r>
              <a:rPr lang="en-CA" sz="2200" dirty="0"/>
              <a:t> </a:t>
            </a:r>
            <a:r>
              <a:rPr lang="en-CA" sz="2200" dirty="0" err="1"/>
              <a:t>xuất</a:t>
            </a:r>
            <a:r>
              <a:rPr lang="en-CA" sz="2200" dirty="0"/>
              <a:t> </a:t>
            </a:r>
            <a:r>
              <a:rPr lang="en-CA" sz="2200" dirty="0" err="1"/>
              <a:t>hiện</a:t>
            </a:r>
            <a:r>
              <a:rPr lang="en-CA" sz="2200" dirty="0"/>
              <a:t> </a:t>
            </a:r>
            <a:r>
              <a:rPr lang="en-CA" sz="2200" dirty="0" err="1"/>
              <a:t>trên</a:t>
            </a:r>
            <a:r>
              <a:rPr lang="en-CA" sz="2200" dirty="0"/>
              <a:t> </a:t>
            </a:r>
            <a:r>
              <a:rPr lang="en-CA" sz="2200" dirty="0" err="1"/>
              <a:t>màn</a:t>
            </a:r>
            <a:r>
              <a:rPr lang="en-CA" sz="2200" dirty="0"/>
              <a:t> </a:t>
            </a:r>
            <a:r>
              <a:rPr lang="en-CA" sz="2200" dirty="0" err="1"/>
              <a:t>hình</a:t>
            </a:r>
            <a:r>
              <a:rPr lang="en-CA" sz="2200" dirty="0"/>
              <a:t> </a:t>
            </a:r>
            <a:r>
              <a:rPr lang="en-CA" sz="2200" dirty="0" err="1"/>
              <a:t>nền</a:t>
            </a:r>
            <a:r>
              <a:rPr lang="en-CA" sz="2200" dirty="0"/>
              <a:t> </a:t>
            </a:r>
            <a:r>
              <a:rPr lang="en-CA" sz="2200" dirty="0" err="1"/>
              <a:t>hoặc</a:t>
            </a:r>
            <a:r>
              <a:rPr lang="en-CA" sz="2200" dirty="0"/>
              <a:t> </a:t>
            </a:r>
            <a:r>
              <a:rPr lang="en-CA" sz="2200" dirty="0" err="1"/>
              <a:t>trên</a:t>
            </a:r>
            <a:r>
              <a:rPr lang="en-CA" sz="2200" dirty="0"/>
              <a:t> </a:t>
            </a:r>
            <a:r>
              <a:rPr lang="en-CA" sz="2200" dirty="0" err="1"/>
              <a:t>thanh</a:t>
            </a:r>
            <a:r>
              <a:rPr lang="en-CA" sz="2200" dirty="0"/>
              <a:t> </a:t>
            </a:r>
            <a:r>
              <a:rPr lang="en-CA" sz="2200" dirty="0" err="1"/>
              <a:t>tác</a:t>
            </a:r>
            <a:r>
              <a:rPr lang="en-CA" sz="2200" dirty="0"/>
              <a:t> </a:t>
            </a:r>
            <a:r>
              <a:rPr lang="en-CA" sz="2200" dirty="0" err="1"/>
              <a:t>vụ</a:t>
            </a:r>
            <a:r>
              <a:rPr lang="en-CA" sz="2200" dirty="0"/>
              <a:t>, </a:t>
            </a:r>
            <a:r>
              <a:rPr lang="en-CA" sz="2200" dirty="0" err="1"/>
              <a:t>khởi</a:t>
            </a:r>
            <a:r>
              <a:rPr lang="en-CA" sz="2200" dirty="0"/>
              <a:t> </a:t>
            </a:r>
            <a:r>
              <a:rPr lang="en-CA" sz="2200" dirty="0" err="1"/>
              <a:t>động</a:t>
            </a:r>
            <a:r>
              <a:rPr lang="en-CA" sz="2200" dirty="0"/>
              <a:t> </a:t>
            </a:r>
            <a:r>
              <a:rPr lang="en-CA" sz="2200" dirty="0" err="1"/>
              <a:t>chương</a:t>
            </a:r>
            <a:r>
              <a:rPr lang="en-CA" sz="2200" dirty="0"/>
              <a:t> </a:t>
            </a:r>
            <a:r>
              <a:rPr lang="en-CA" sz="2200" dirty="0" err="1"/>
              <a:t>trình</a:t>
            </a:r>
            <a:r>
              <a:rPr lang="en-CA" sz="2200" dirty="0"/>
              <a:t> </a:t>
            </a:r>
            <a:r>
              <a:rPr lang="en-CA" sz="2200" dirty="0" err="1"/>
              <a:t>bằng</a:t>
            </a:r>
            <a:r>
              <a:rPr lang="en-CA" sz="2200" dirty="0"/>
              <a:t> </a:t>
            </a:r>
            <a:r>
              <a:rPr lang="en-CA" sz="2200" dirty="0" err="1"/>
              <a:t>cách</a:t>
            </a:r>
            <a:r>
              <a:rPr lang="en-CA" sz="2200" dirty="0"/>
              <a:t> </a:t>
            </a:r>
            <a:r>
              <a:rPr lang="en-CA" sz="2200" dirty="0" err="1"/>
              <a:t>chọn</a:t>
            </a:r>
            <a:r>
              <a:rPr lang="en-CA" sz="2200" dirty="0"/>
              <a:t> </a:t>
            </a:r>
            <a:r>
              <a:rPr lang="en-CA" sz="2200" dirty="0" err="1"/>
              <a:t>biểu</a:t>
            </a:r>
            <a:r>
              <a:rPr lang="en-CA" sz="2200" dirty="0"/>
              <a:t> </a:t>
            </a:r>
            <a:r>
              <a:rPr lang="en-CA" sz="2200" dirty="0" err="1"/>
              <a:t>tượng</a:t>
            </a:r>
            <a:r>
              <a:rPr lang="en-CA" sz="2200" dirty="0"/>
              <a:t>.</a:t>
            </a:r>
            <a:endParaRPr lang="en-US" sz="220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a:t>
            </a:fld>
            <a:endParaRPr lang="en-US" dirty="0"/>
          </a:p>
        </p:txBody>
      </p:sp>
      <p:pic>
        <p:nvPicPr>
          <p:cNvPr id="6" name="Picture 5" descr="C:\Users\swong\Documents\Manuals\IC3 GS4\7314 IC3 GS4\Screens\L7\l7-000.png"/>
          <p:cNvPicPr/>
          <p:nvPr/>
        </p:nvPicPr>
        <p:blipFill>
          <a:blip r:embed="rId3">
            <a:extLst>
              <a:ext uri="{28A0092B-C50C-407E-A947-70E740481C1C}">
                <a14:useLocalDpi xmlns:a14="http://schemas.microsoft.com/office/drawing/2010/main" val="0"/>
              </a:ext>
            </a:extLst>
          </a:blip>
          <a:srcRect/>
          <a:stretch>
            <a:fillRect/>
          </a:stretch>
        </p:blipFill>
        <p:spPr bwMode="auto">
          <a:xfrm>
            <a:off x="5675876" y="1469141"/>
            <a:ext cx="2785736" cy="2072454"/>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89" y="3959398"/>
            <a:ext cx="5550403" cy="499585"/>
          </a:xfrm>
          <a:prstGeom prst="rect">
            <a:avLst/>
          </a:prstGeom>
        </p:spPr>
      </p:pic>
    </p:spTree>
    <p:extLst>
      <p:ext uri="{BB962C8B-B14F-4D97-AF65-F5344CB8AC3E}">
        <p14:creationId xmlns:p14="http://schemas.microsoft.com/office/powerpoint/2010/main" val="3685794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Thoát</a:t>
            </a:r>
            <a:r>
              <a:rPr lang="en-CA" dirty="0"/>
              <a:t> </a:t>
            </a:r>
            <a:r>
              <a:rPr lang="en-CA" dirty="0" err="1"/>
              <a:t>khỏi</a:t>
            </a:r>
            <a:r>
              <a:rPr lang="en-CA" dirty="0"/>
              <a:t> </a:t>
            </a:r>
            <a:r>
              <a:rPr lang="en-CA" dirty="0" err="1"/>
              <a:t>chương</a:t>
            </a:r>
            <a:r>
              <a:rPr lang="en-CA" dirty="0"/>
              <a:t> </a:t>
            </a:r>
            <a:r>
              <a:rPr lang="en-CA" dirty="0" err="1"/>
              <a:t>trình</a:t>
            </a:r>
            <a:endParaRPr lang="en-US" dirty="0"/>
          </a:p>
        </p:txBody>
      </p:sp>
      <p:sp>
        <p:nvSpPr>
          <p:cNvPr id="3" name="Content Placeholder 2"/>
          <p:cNvSpPr>
            <a:spLocks noGrp="1"/>
          </p:cNvSpPr>
          <p:nvPr>
            <p:ph idx="1"/>
          </p:nvPr>
        </p:nvSpPr>
        <p:spPr/>
        <p:txBody>
          <a:bodyPr/>
          <a:lstStyle/>
          <a:p>
            <a:r>
              <a:rPr lang="vi-VN" dirty="0"/>
              <a:t>Để thoát chương trình</a:t>
            </a:r>
            <a:r>
              <a:rPr lang="en-US" dirty="0"/>
              <a:t>:</a:t>
            </a:r>
          </a:p>
          <a:p>
            <a:pPr lvl="1"/>
            <a:r>
              <a:rPr lang="en-US" dirty="0" err="1"/>
              <a:t>Nhấp</a:t>
            </a:r>
            <a:r>
              <a:rPr lang="en-US" dirty="0"/>
              <a:t> </a:t>
            </a:r>
            <a:r>
              <a:rPr lang="en-US" dirty="0" err="1"/>
              <a:t>chuột</a:t>
            </a:r>
            <a:r>
              <a:rPr lang="en-US" dirty="0"/>
              <a:t> </a:t>
            </a:r>
            <a:r>
              <a:rPr lang="en-US" dirty="0" err="1"/>
              <a:t>vào</a:t>
            </a:r>
            <a:r>
              <a:rPr lang="en-US" dirty="0"/>
              <a:t> file </a:t>
            </a:r>
            <a:r>
              <a:rPr lang="en-US" dirty="0" err="1"/>
              <a:t>và</a:t>
            </a:r>
            <a:r>
              <a:rPr lang="en-US" dirty="0"/>
              <a:t> </a:t>
            </a:r>
            <a:r>
              <a:rPr lang="en-US" dirty="0" err="1"/>
              <a:t>chọn</a:t>
            </a:r>
            <a:r>
              <a:rPr lang="en-US" dirty="0"/>
              <a:t> exit, </a:t>
            </a:r>
            <a:r>
              <a:rPr lang="en-US" dirty="0" err="1"/>
              <a:t>hoặc</a:t>
            </a:r>
            <a:endParaRPr lang="en-US" dirty="0"/>
          </a:p>
          <a:p>
            <a:pPr lvl="1"/>
            <a:r>
              <a:rPr lang="en-US" dirty="0" err="1"/>
              <a:t>Chọn</a:t>
            </a:r>
            <a:r>
              <a:rPr lang="en-US" dirty="0"/>
              <a:t> </a:t>
            </a:r>
            <a:r>
              <a:rPr lang="en-US" dirty="0" err="1"/>
              <a:t>nút</a:t>
            </a:r>
            <a:r>
              <a:rPr lang="en-US" dirty="0"/>
              <a:t>         </a:t>
            </a:r>
            <a:r>
              <a:rPr lang="en-US" b="1" dirty="0"/>
              <a:t>(close)</a:t>
            </a:r>
            <a:r>
              <a:rPr lang="en-US" dirty="0"/>
              <a:t>, </a:t>
            </a:r>
            <a:r>
              <a:rPr lang="en-US" dirty="0" err="1"/>
              <a:t>hoặc</a:t>
            </a:r>
            <a:endParaRPr lang="en-US" dirty="0"/>
          </a:p>
          <a:p>
            <a:pPr lvl="1"/>
            <a:r>
              <a:rPr lang="en-US" dirty="0" err="1"/>
              <a:t>Bấm</a:t>
            </a:r>
            <a:r>
              <a:rPr lang="en-US" dirty="0"/>
              <a:t> </a:t>
            </a:r>
            <a:r>
              <a:rPr lang="en-US" dirty="0" err="1"/>
              <a:t>tổ</a:t>
            </a:r>
            <a:r>
              <a:rPr lang="en-US" dirty="0"/>
              <a:t> </a:t>
            </a:r>
            <a:r>
              <a:rPr lang="en-US" dirty="0" err="1"/>
              <a:t>hợp</a:t>
            </a:r>
            <a:r>
              <a:rPr lang="en-US" dirty="0"/>
              <a:t> </a:t>
            </a:r>
            <a:r>
              <a:rPr lang="en-US" dirty="0" err="1"/>
              <a:t>phím</a:t>
            </a:r>
            <a:r>
              <a:rPr lang="en-US" dirty="0"/>
              <a:t> ALT + F4</a:t>
            </a:r>
          </a:p>
          <a:p>
            <a:r>
              <a:rPr lang="vi-VN" dirty="0"/>
              <a:t>Nếu bạn có bất kỳ sự thay đổi nào với tài liệu đang mở, bạn sẽ được ứng dụng nhắc nhở lưu tài liệu không lưu những thay đổi đó.</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a:t>
            </a:fld>
            <a:endParaRPr lang="en-US" dirty="0"/>
          </a:p>
        </p:txBody>
      </p:sp>
      <p:pic>
        <p:nvPicPr>
          <p:cNvPr id="6" name="Picture 5" descr="Description: close"/>
          <p:cNvPicPr/>
          <p:nvPr/>
        </p:nvPicPr>
        <p:blipFill>
          <a:blip r:embed="rId3">
            <a:extLst>
              <a:ext uri="{28A0092B-C50C-407E-A947-70E740481C1C}">
                <a14:useLocalDpi xmlns:a14="http://schemas.microsoft.com/office/drawing/2010/main" val="0"/>
              </a:ext>
            </a:extLst>
          </a:blip>
          <a:srcRect/>
          <a:stretch>
            <a:fillRect/>
          </a:stretch>
        </p:blipFill>
        <p:spPr bwMode="auto">
          <a:xfrm>
            <a:off x="2120895" y="1998070"/>
            <a:ext cx="322126" cy="130573"/>
          </a:xfrm>
          <a:prstGeom prst="rect">
            <a:avLst/>
          </a:prstGeom>
          <a:noFill/>
          <a:ln>
            <a:noFill/>
          </a:ln>
        </p:spPr>
      </p:pic>
    </p:spTree>
    <p:extLst>
      <p:ext uri="{BB962C8B-B14F-4D97-AF65-F5344CB8AC3E}">
        <p14:creationId xmlns:p14="http://schemas.microsoft.com/office/powerpoint/2010/main" val="2128983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Quan</a:t>
            </a:r>
            <a:r>
              <a:rPr lang="en-US" dirty="0"/>
              <a:t> </a:t>
            </a:r>
            <a:r>
              <a:rPr lang="en-US" dirty="0" err="1"/>
              <a:t>sát</a:t>
            </a:r>
            <a:r>
              <a:rPr lang="en-US" dirty="0"/>
              <a:t> </a:t>
            </a:r>
            <a:r>
              <a:rPr lang="en-US" dirty="0" err="1"/>
              <a:t>màn</a:t>
            </a:r>
            <a:r>
              <a:rPr lang="en-US" dirty="0"/>
              <a:t> </a:t>
            </a:r>
            <a:r>
              <a:rPr lang="en-US" dirty="0" err="1"/>
              <a:t>hình</a:t>
            </a:r>
            <a:r>
              <a:rPr lang="en-US" dirty="0"/>
              <a:t> (Word)</a:t>
            </a:r>
            <a:endParaRPr lang="vi-VN" dirty="0"/>
          </a:p>
        </p:txBody>
      </p:sp>
      <p:graphicFrame>
        <p:nvGraphicFramePr>
          <p:cNvPr id="41" name="Content Placeholder 40"/>
          <p:cNvGraphicFramePr>
            <a:graphicFrameLocks noGrp="1"/>
          </p:cNvGraphicFramePr>
          <p:nvPr>
            <p:ph idx="1"/>
            <p:extLst>
              <p:ext uri="{D42A27DB-BD31-4B8C-83A1-F6EECF244321}">
                <p14:modId xmlns:p14="http://schemas.microsoft.com/office/powerpoint/2010/main" val="2267007659"/>
              </p:ext>
            </p:extLst>
          </p:nvPr>
        </p:nvGraphicFramePr>
        <p:xfrm>
          <a:off x="400957" y="3989518"/>
          <a:ext cx="8401048" cy="984200"/>
        </p:xfrm>
        <a:graphic>
          <a:graphicData uri="http://schemas.openxmlformats.org/drawingml/2006/table">
            <a:tbl>
              <a:tblPr firstRow="1" firstCol="1" bandRow="1">
                <a:tableStyleId>{2D5ABB26-0587-4C30-8999-92F81FD0307C}</a:tableStyleId>
              </a:tblPr>
              <a:tblGrid>
                <a:gridCol w="295178">
                  <a:extLst>
                    <a:ext uri="{9D8B030D-6E8A-4147-A177-3AD203B41FA5}">
                      <a16:colId xmlns:a16="http://schemas.microsoft.com/office/drawing/2014/main" val="20000"/>
                    </a:ext>
                  </a:extLst>
                </a:gridCol>
                <a:gridCol w="2085165">
                  <a:extLst>
                    <a:ext uri="{9D8B030D-6E8A-4147-A177-3AD203B41FA5}">
                      <a16:colId xmlns:a16="http://schemas.microsoft.com/office/drawing/2014/main" val="20001"/>
                    </a:ext>
                  </a:extLst>
                </a:gridCol>
                <a:gridCol w="241300">
                  <a:extLst>
                    <a:ext uri="{9D8B030D-6E8A-4147-A177-3AD203B41FA5}">
                      <a16:colId xmlns:a16="http://schemas.microsoft.com/office/drawing/2014/main" val="20002"/>
                    </a:ext>
                  </a:extLst>
                </a:gridCol>
                <a:gridCol w="1641103">
                  <a:extLst>
                    <a:ext uri="{9D8B030D-6E8A-4147-A177-3AD203B41FA5}">
                      <a16:colId xmlns:a16="http://schemas.microsoft.com/office/drawing/2014/main" val="20003"/>
                    </a:ext>
                  </a:extLst>
                </a:gridCol>
                <a:gridCol w="295178">
                  <a:extLst>
                    <a:ext uri="{9D8B030D-6E8A-4147-A177-3AD203B41FA5}">
                      <a16:colId xmlns:a16="http://schemas.microsoft.com/office/drawing/2014/main" val="20004"/>
                    </a:ext>
                  </a:extLst>
                </a:gridCol>
                <a:gridCol w="1333969">
                  <a:extLst>
                    <a:ext uri="{9D8B030D-6E8A-4147-A177-3AD203B41FA5}">
                      <a16:colId xmlns:a16="http://schemas.microsoft.com/office/drawing/2014/main" val="20005"/>
                    </a:ext>
                  </a:extLst>
                </a:gridCol>
                <a:gridCol w="279400">
                  <a:extLst>
                    <a:ext uri="{9D8B030D-6E8A-4147-A177-3AD203B41FA5}">
                      <a16:colId xmlns:a16="http://schemas.microsoft.com/office/drawing/2014/main" val="20006"/>
                    </a:ext>
                  </a:extLst>
                </a:gridCol>
                <a:gridCol w="2229755">
                  <a:extLst>
                    <a:ext uri="{9D8B030D-6E8A-4147-A177-3AD203B41FA5}">
                      <a16:colId xmlns:a16="http://schemas.microsoft.com/office/drawing/2014/main" val="20007"/>
                    </a:ext>
                  </a:extLst>
                </a:gridCol>
              </a:tblGrid>
              <a:tr h="144590">
                <a:tc>
                  <a:txBody>
                    <a:bodyPr/>
                    <a:lstStyle/>
                    <a:p>
                      <a:pPr marL="0" marR="0" algn="ctr">
                        <a:lnSpc>
                          <a:spcPct val="115000"/>
                        </a:lnSpc>
                        <a:spcBef>
                          <a:spcPts val="100"/>
                        </a:spcBef>
                        <a:spcAft>
                          <a:spcPts val="100"/>
                        </a:spcAft>
                      </a:pPr>
                      <a:r>
                        <a:rPr lang="en-US" sz="800" dirty="0">
                          <a:effectLst/>
                          <a:latin typeface="Zurich BT" pitchFamily="34" charset="0"/>
                        </a:rPr>
                        <a:t>1</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Thẻ</a:t>
                      </a:r>
                      <a:r>
                        <a:rPr lang="en-US" sz="800" dirty="0">
                          <a:effectLst/>
                          <a:latin typeface="Zurich BT" pitchFamily="34" charset="0"/>
                        </a:rPr>
                        <a:t> File </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5</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Trợ</a:t>
                      </a:r>
                      <a:r>
                        <a:rPr lang="en-US" sz="800" dirty="0">
                          <a:effectLst/>
                          <a:latin typeface="Zurich BT" pitchFamily="34" charset="0"/>
                        </a:rPr>
                        <a:t> </a:t>
                      </a:r>
                      <a:r>
                        <a:rPr lang="en-US" sz="800" dirty="0" err="1">
                          <a:effectLst/>
                          <a:latin typeface="Zurich BT" pitchFamily="34" charset="0"/>
                        </a:rPr>
                        <a:t>giúp</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9</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vi-VN" sz="800" dirty="0">
                          <a:effectLst/>
                          <a:latin typeface="Zurich BT" pitchFamily="34" charset="0"/>
                        </a:rPr>
                        <a:t>Hiển thị Thước kẻ</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13</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Các</a:t>
                      </a:r>
                      <a:r>
                        <a:rPr lang="en-US" sz="800" dirty="0">
                          <a:effectLst/>
                          <a:latin typeface="Zurich BT" pitchFamily="34" charset="0"/>
                        </a:rPr>
                        <a:t> </a:t>
                      </a:r>
                      <a:r>
                        <a:rPr lang="en-US" sz="800" dirty="0" err="1">
                          <a:effectLst/>
                          <a:latin typeface="Zurich BT" pitchFamily="34" charset="0"/>
                        </a:rPr>
                        <a:t>nút</a:t>
                      </a:r>
                      <a:r>
                        <a:rPr lang="en-US" sz="800" dirty="0">
                          <a:effectLst/>
                          <a:latin typeface="Zurich BT" pitchFamily="34" charset="0"/>
                        </a:rPr>
                        <a:t> </a:t>
                      </a:r>
                      <a:r>
                        <a:rPr lang="en-US" sz="800" dirty="0" err="1">
                          <a:effectLst/>
                          <a:latin typeface="Zurich BT" pitchFamily="34" charset="0"/>
                        </a:rPr>
                        <a:t>hiển</a:t>
                      </a:r>
                      <a:r>
                        <a:rPr lang="en-US" sz="800" dirty="0">
                          <a:effectLst/>
                          <a:latin typeface="Zurich BT" pitchFamily="34" charset="0"/>
                        </a:rPr>
                        <a:t> thị</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0"/>
                  </a:ext>
                </a:extLst>
              </a:tr>
              <a:tr h="33338">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1"/>
                  </a:ext>
                </a:extLst>
              </a:tr>
              <a:tr h="144590">
                <a:tc>
                  <a:txBody>
                    <a:bodyPr/>
                    <a:lstStyle/>
                    <a:p>
                      <a:pPr marL="0" marR="0" algn="ctr">
                        <a:lnSpc>
                          <a:spcPct val="115000"/>
                        </a:lnSpc>
                        <a:spcBef>
                          <a:spcPts val="100"/>
                        </a:spcBef>
                        <a:spcAft>
                          <a:spcPts val="100"/>
                        </a:spcAft>
                      </a:pPr>
                      <a:r>
                        <a:rPr lang="en-US" sz="800" dirty="0">
                          <a:effectLst/>
                          <a:latin typeface="Zurich BT" pitchFamily="34" charset="0"/>
                        </a:rPr>
                        <a:t>2</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Thanh </a:t>
                      </a:r>
                      <a:r>
                        <a:rPr lang="en-US" sz="800" dirty="0" err="1">
                          <a:effectLst/>
                          <a:latin typeface="Zurich BT" pitchFamily="34" charset="0"/>
                        </a:rPr>
                        <a:t>công</a:t>
                      </a:r>
                      <a:r>
                        <a:rPr lang="en-US" sz="800" dirty="0">
                          <a:effectLst/>
                          <a:latin typeface="Zurich BT" pitchFamily="34" charset="0"/>
                        </a:rPr>
                        <a:t> </a:t>
                      </a:r>
                      <a:r>
                        <a:rPr lang="en-US" sz="800" dirty="0" err="1">
                          <a:effectLst/>
                          <a:latin typeface="Zurich BT" pitchFamily="34" charset="0"/>
                        </a:rPr>
                        <a:t>cụ</a:t>
                      </a:r>
                      <a:r>
                        <a:rPr lang="en-US" sz="800" dirty="0">
                          <a:effectLst/>
                          <a:latin typeface="Zurich BT" pitchFamily="34" charset="0"/>
                        </a:rPr>
                        <a:t> </a:t>
                      </a:r>
                      <a:r>
                        <a:rPr lang="en-US" sz="800" dirty="0" err="1">
                          <a:effectLst/>
                          <a:latin typeface="Zurich BT" pitchFamily="34" charset="0"/>
                        </a:rPr>
                        <a:t>truy</a:t>
                      </a:r>
                      <a:r>
                        <a:rPr lang="en-US" sz="800" dirty="0">
                          <a:effectLst/>
                          <a:latin typeface="Zurich BT" pitchFamily="34" charset="0"/>
                        </a:rPr>
                        <a:t> </a:t>
                      </a:r>
                      <a:r>
                        <a:rPr lang="en-US" sz="800" dirty="0" err="1">
                          <a:effectLst/>
                          <a:latin typeface="Zurich BT" pitchFamily="34" charset="0"/>
                        </a:rPr>
                        <a:t>xuất</a:t>
                      </a:r>
                      <a:r>
                        <a:rPr lang="en-US" sz="800" dirty="0">
                          <a:effectLst/>
                          <a:latin typeface="Zurich BT" pitchFamily="34" charset="0"/>
                        </a:rPr>
                        <a:t> </a:t>
                      </a:r>
                      <a:r>
                        <a:rPr lang="en-US" sz="800" dirty="0" err="1">
                          <a:effectLst/>
                          <a:latin typeface="Zurich BT" pitchFamily="34" charset="0"/>
                        </a:rPr>
                        <a:t>nhanh</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6</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Thẻ</a:t>
                      </a:r>
                      <a:r>
                        <a:rPr lang="en-US" sz="800" dirty="0">
                          <a:effectLst/>
                          <a:latin typeface="Zurich BT" pitchFamily="34" charset="0"/>
                        </a:rPr>
                        <a:t> Ribbon</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10</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Điểm</a:t>
                      </a:r>
                      <a:r>
                        <a:rPr lang="en-US" sz="800" dirty="0">
                          <a:effectLst/>
                          <a:latin typeface="Zurich BT" pitchFamily="34" charset="0"/>
                        </a:rPr>
                        <a:t> </a:t>
                      </a:r>
                      <a:r>
                        <a:rPr lang="en-US" sz="800" dirty="0" err="1">
                          <a:effectLst/>
                          <a:latin typeface="Zurich BT" pitchFamily="34" charset="0"/>
                        </a:rPr>
                        <a:t>chèn</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14</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Thanh </a:t>
                      </a:r>
                      <a:r>
                        <a:rPr lang="en-US" sz="800" dirty="0" err="1">
                          <a:effectLst/>
                          <a:latin typeface="Zurich BT" pitchFamily="34" charset="0"/>
                        </a:rPr>
                        <a:t>trượt</a:t>
                      </a:r>
                      <a:r>
                        <a:rPr lang="en-US" sz="800" dirty="0">
                          <a:effectLst/>
                          <a:latin typeface="Zurich BT" pitchFamily="34" charset="0"/>
                        </a:rPr>
                        <a:t> </a:t>
                      </a:r>
                      <a:r>
                        <a:rPr lang="en-US" sz="800" dirty="0" err="1">
                          <a:effectLst/>
                          <a:latin typeface="Zurich BT" pitchFamily="34" charset="0"/>
                        </a:rPr>
                        <a:t>phóng</a:t>
                      </a:r>
                      <a:r>
                        <a:rPr lang="en-US" sz="800" dirty="0">
                          <a:effectLst/>
                          <a:latin typeface="Zurich BT" pitchFamily="34" charset="0"/>
                        </a:rPr>
                        <a:t> to, thu </a:t>
                      </a:r>
                      <a:r>
                        <a:rPr lang="en-US" sz="800" dirty="0" err="1">
                          <a:effectLst/>
                          <a:latin typeface="Zurich BT" pitchFamily="34" charset="0"/>
                        </a:rPr>
                        <a:t>nhỏ</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2"/>
                  </a:ext>
                </a:extLst>
              </a:tr>
              <a:tr h="28575">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3"/>
                  </a:ext>
                </a:extLst>
              </a:tr>
              <a:tr h="144590">
                <a:tc>
                  <a:txBody>
                    <a:bodyPr/>
                    <a:lstStyle/>
                    <a:p>
                      <a:pPr marL="0" marR="0" algn="ctr">
                        <a:lnSpc>
                          <a:spcPct val="115000"/>
                        </a:lnSpc>
                        <a:spcBef>
                          <a:spcPts val="100"/>
                        </a:spcBef>
                        <a:spcAft>
                          <a:spcPts val="100"/>
                        </a:spcAft>
                      </a:pPr>
                      <a:r>
                        <a:rPr lang="en-US" sz="800" dirty="0">
                          <a:effectLst/>
                          <a:latin typeface="Zurich BT" pitchFamily="34" charset="0"/>
                        </a:rPr>
                        <a:t>3</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Ribbon (</a:t>
                      </a:r>
                      <a:r>
                        <a:rPr lang="en-US" sz="800" dirty="0" err="1">
                          <a:effectLst/>
                          <a:latin typeface="Zurich BT" pitchFamily="34" charset="0"/>
                        </a:rPr>
                        <a:t>Dải</a:t>
                      </a:r>
                      <a:r>
                        <a:rPr lang="en-US" sz="800" dirty="0">
                          <a:effectLst/>
                          <a:latin typeface="Zurich BT" pitchFamily="34" charset="0"/>
                        </a:rPr>
                        <a:t> </a:t>
                      </a:r>
                      <a:r>
                        <a:rPr lang="en-US" sz="800" dirty="0" err="1">
                          <a:effectLst/>
                          <a:latin typeface="Zurich BT" pitchFamily="34" charset="0"/>
                        </a:rPr>
                        <a:t>Ruy</a:t>
                      </a:r>
                      <a:r>
                        <a:rPr lang="en-US" sz="800" dirty="0">
                          <a:effectLst/>
                          <a:latin typeface="Zurich BT" pitchFamily="34" charset="0"/>
                        </a:rPr>
                        <a:t> </a:t>
                      </a:r>
                      <a:r>
                        <a:rPr lang="en-US" sz="800" dirty="0" err="1">
                          <a:effectLst/>
                          <a:latin typeface="Zurich BT" pitchFamily="34" charset="0"/>
                        </a:rPr>
                        <a:t>băng</a:t>
                      </a:r>
                      <a:r>
                        <a:rPr lang="en-US" sz="800" dirty="0">
                          <a:effectLst/>
                          <a:latin typeface="Zurich BT" pitchFamily="34" charset="0"/>
                        </a:rPr>
                        <a:t>)</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7</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Nhóm</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11</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Cửa</a:t>
                      </a:r>
                      <a:r>
                        <a:rPr lang="en-US" sz="800" dirty="0">
                          <a:effectLst/>
                          <a:latin typeface="Zurich BT" pitchFamily="34" charset="0"/>
                        </a:rPr>
                        <a:t> </a:t>
                      </a:r>
                      <a:r>
                        <a:rPr lang="en-US" sz="800" dirty="0" err="1">
                          <a:effectLst/>
                          <a:latin typeface="Zurich BT" pitchFamily="34" charset="0"/>
                        </a:rPr>
                        <a:t>sổ</a:t>
                      </a:r>
                      <a:r>
                        <a:rPr lang="en-US" sz="800" dirty="0">
                          <a:effectLst/>
                          <a:latin typeface="Zurich BT" pitchFamily="34" charset="0"/>
                        </a:rPr>
                        <a:t> </a:t>
                      </a:r>
                      <a:r>
                        <a:rPr lang="en-US" sz="800" dirty="0" err="1">
                          <a:effectLst/>
                          <a:latin typeface="Zurich BT" pitchFamily="34" charset="0"/>
                        </a:rPr>
                        <a:t>tài</a:t>
                      </a:r>
                      <a:r>
                        <a:rPr lang="en-US" sz="800" dirty="0">
                          <a:effectLst/>
                          <a:latin typeface="Zurich BT" pitchFamily="34" charset="0"/>
                        </a:rPr>
                        <a:t> </a:t>
                      </a:r>
                      <a:r>
                        <a:rPr lang="en-US" sz="800" dirty="0" err="1">
                          <a:effectLst/>
                          <a:latin typeface="Zurich BT" pitchFamily="34" charset="0"/>
                        </a:rPr>
                        <a:t>liệu</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15</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vi-VN" sz="800" dirty="0">
                          <a:effectLst/>
                          <a:latin typeface="Zurich BT" pitchFamily="34" charset="0"/>
                        </a:rPr>
                        <a:t>Trang trước</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4"/>
                  </a:ext>
                </a:extLst>
              </a:tr>
              <a:tr h="40461">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5"/>
                  </a:ext>
                </a:extLst>
              </a:tr>
              <a:tr h="289179">
                <a:tc>
                  <a:txBody>
                    <a:bodyPr/>
                    <a:lstStyle/>
                    <a:p>
                      <a:pPr marL="0" marR="0" algn="ctr">
                        <a:lnSpc>
                          <a:spcPct val="115000"/>
                        </a:lnSpc>
                        <a:spcBef>
                          <a:spcPts val="100"/>
                        </a:spcBef>
                        <a:spcAft>
                          <a:spcPts val="100"/>
                        </a:spcAft>
                      </a:pPr>
                      <a:r>
                        <a:rPr lang="en-US" sz="800" dirty="0">
                          <a:effectLst/>
                          <a:latin typeface="Zurich BT" pitchFamily="34" charset="0"/>
                        </a:rPr>
                        <a:t>4</a:t>
                      </a:r>
                      <a:endParaRPr lang="en-US" sz="800" b="1" dirty="0">
                        <a:effectLst/>
                        <a:latin typeface="Zurich BT" pitchFamily="34" charset="0"/>
                        <a:ea typeface="Times New Roman"/>
                        <a:cs typeface="Arial"/>
                      </a:endParaRPr>
                    </a:p>
                  </a:txBody>
                  <a:tcPr marL="0" marR="0" marT="0" marB="0">
                    <a:solidFill>
                      <a:srgbClr val="F5C040"/>
                    </a:solidFill>
                  </a:tcPr>
                </a:tc>
                <a:tc rowSpan="2">
                  <a:txBody>
                    <a:bodyPr/>
                    <a:lstStyle/>
                    <a:p>
                      <a:pPr marL="0" marR="0">
                        <a:lnSpc>
                          <a:spcPct val="115000"/>
                        </a:lnSpc>
                        <a:spcBef>
                          <a:spcPts val="100"/>
                        </a:spcBef>
                        <a:spcAft>
                          <a:spcPts val="100"/>
                        </a:spcAft>
                      </a:pPr>
                      <a:r>
                        <a:rPr lang="en-US" sz="800" dirty="0" err="1">
                          <a:effectLst/>
                          <a:latin typeface="Zurich BT" pitchFamily="34" charset="0"/>
                        </a:rPr>
                        <a:t>Các</a:t>
                      </a:r>
                      <a:r>
                        <a:rPr lang="en-US" sz="800" dirty="0">
                          <a:effectLst/>
                          <a:latin typeface="Zurich BT" pitchFamily="34" charset="0"/>
                        </a:rPr>
                        <a:t> </a:t>
                      </a:r>
                      <a:r>
                        <a:rPr lang="en-US" sz="800" err="1">
                          <a:effectLst/>
                          <a:latin typeface="Zurich BT" pitchFamily="34" charset="0"/>
                        </a:rPr>
                        <a:t>nút</a:t>
                      </a:r>
                      <a:r>
                        <a:rPr lang="en-US" sz="800">
                          <a:effectLst/>
                          <a:latin typeface="Zurich BT" pitchFamily="34" charset="0"/>
                        </a:rPr>
                        <a:t> Minimize/Restore Down/Maximize/Close </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8</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Thanh chia </a:t>
                      </a:r>
                      <a:r>
                        <a:rPr lang="en-US" sz="800" dirty="0" err="1">
                          <a:effectLst/>
                          <a:latin typeface="Zurich BT" pitchFamily="34" charset="0"/>
                        </a:rPr>
                        <a:t>theo</a:t>
                      </a:r>
                      <a:r>
                        <a:rPr lang="en-US" sz="800" dirty="0">
                          <a:effectLst/>
                          <a:latin typeface="Zurich BT" pitchFamily="34" charset="0"/>
                        </a:rPr>
                        <a:t> </a:t>
                      </a:r>
                      <a:r>
                        <a:rPr lang="en-US" sz="800" dirty="0" err="1">
                          <a:effectLst/>
                          <a:latin typeface="Zurich BT" pitchFamily="34" charset="0"/>
                        </a:rPr>
                        <a:t>chiều</a:t>
                      </a:r>
                      <a:r>
                        <a:rPr lang="en-US" sz="800" dirty="0">
                          <a:effectLst/>
                          <a:latin typeface="Zurich BT" pitchFamily="34" charset="0"/>
                        </a:rPr>
                        <a:t> </a:t>
                      </a:r>
                      <a:r>
                        <a:rPr lang="en-US" sz="800" dirty="0" err="1">
                          <a:effectLst/>
                          <a:latin typeface="Zurich BT" pitchFamily="34" charset="0"/>
                        </a:rPr>
                        <a:t>ngang</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12</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Thanh </a:t>
                      </a:r>
                      <a:r>
                        <a:rPr lang="en-US" sz="800" dirty="0" err="1">
                          <a:effectLst/>
                          <a:latin typeface="Zurich BT" pitchFamily="34" charset="0"/>
                        </a:rPr>
                        <a:t>trạng</a:t>
                      </a:r>
                      <a:r>
                        <a:rPr lang="en-US" sz="800" dirty="0">
                          <a:effectLst/>
                          <a:latin typeface="Zurich BT" pitchFamily="34" charset="0"/>
                        </a:rPr>
                        <a:t> </a:t>
                      </a:r>
                      <a:r>
                        <a:rPr lang="en-US" sz="800" dirty="0" err="1">
                          <a:effectLst/>
                          <a:latin typeface="Zurich BT" pitchFamily="34" charset="0"/>
                        </a:rPr>
                        <a:t>thái</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16</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vi-VN" sz="800" dirty="0">
                          <a:effectLst/>
                          <a:latin typeface="Zurich BT" pitchFamily="34" charset="0"/>
                        </a:rPr>
                        <a:t>Lựa chọn duyệt đối tượng</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6"/>
                  </a:ext>
                </a:extLst>
              </a:tr>
              <a:tr h="144590">
                <a:tc>
                  <a:txBody>
                    <a:bodyPr/>
                    <a:lstStyle/>
                    <a:p>
                      <a:pPr marL="0" marR="0" algn="ctr">
                        <a:lnSpc>
                          <a:spcPct val="115000"/>
                        </a:lnSpc>
                        <a:spcBef>
                          <a:spcPts val="100"/>
                        </a:spcBef>
                        <a:spcAft>
                          <a:spcPts val="10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vMerge="1">
                  <a:txBody>
                    <a:bodyPr/>
                    <a:lstStyle/>
                    <a:p>
                      <a:endParaRPr lang="en-US"/>
                    </a:p>
                  </a:txBody>
                  <a:tcPr/>
                </a:tc>
                <a:tc>
                  <a:txBody>
                    <a:bodyPr/>
                    <a:lstStyle/>
                    <a:p>
                      <a:pPr marL="0" marR="0" algn="ctr">
                        <a:lnSpc>
                          <a:spcPct val="115000"/>
                        </a:lnSpc>
                        <a:spcBef>
                          <a:spcPts val="100"/>
                        </a:spcBef>
                        <a:spcAft>
                          <a:spcPts val="10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ct val="115000"/>
                        </a:lnSpc>
                        <a:spcBef>
                          <a:spcPts val="100"/>
                        </a:spcBef>
                        <a:spcAft>
                          <a:spcPts val="10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ct val="115000"/>
                        </a:lnSpc>
                        <a:spcBef>
                          <a:spcPts val="100"/>
                        </a:spcBef>
                        <a:spcAft>
                          <a:spcPts val="10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ct val="115000"/>
                        </a:lnSpc>
                        <a:spcBef>
                          <a:spcPts val="100"/>
                        </a:spcBef>
                        <a:spcAft>
                          <a:spcPts val="10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a:t>
            </a:fld>
            <a:endParaRPr lang="en-US" dirty="0"/>
          </a:p>
        </p:txBody>
      </p:sp>
      <p:grpSp>
        <p:nvGrpSpPr>
          <p:cNvPr id="6" name="Canvas 1465"/>
          <p:cNvGrpSpPr/>
          <p:nvPr/>
        </p:nvGrpSpPr>
        <p:grpSpPr>
          <a:xfrm>
            <a:off x="1395962" y="990524"/>
            <a:ext cx="6344698" cy="2993648"/>
            <a:chOff x="0" y="0"/>
            <a:chExt cx="6098540" cy="3836670"/>
          </a:xfrm>
        </p:grpSpPr>
        <p:sp>
          <p:nvSpPr>
            <p:cNvPr id="7" name="Rectangle 6"/>
            <p:cNvSpPr/>
            <p:nvPr/>
          </p:nvSpPr>
          <p:spPr>
            <a:xfrm>
              <a:off x="0" y="0"/>
              <a:ext cx="6098540" cy="3836670"/>
            </a:xfrm>
            <a:prstGeom prst="rect">
              <a:avLst/>
            </a:prstGeom>
          </p:spPr>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0" y="315947"/>
              <a:ext cx="6096000" cy="3485515"/>
            </a:xfrm>
            <a:prstGeom prst="rect">
              <a:avLst/>
            </a:prstGeom>
          </p:spPr>
        </p:pic>
        <p:cxnSp>
          <p:nvCxnSpPr>
            <p:cNvPr id="9" name="Straight Arrow Connector 8"/>
            <p:cNvCxnSpPr/>
            <p:nvPr/>
          </p:nvCxnSpPr>
          <p:spPr>
            <a:xfrm>
              <a:off x="97158" y="68550"/>
              <a:ext cx="0" cy="3810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6110" y="125450"/>
              <a:ext cx="0" cy="1905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50076" y="92975"/>
              <a:ext cx="0" cy="3810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82893" y="491249"/>
              <a:ext cx="2286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 Box 81"/>
            <p:cNvSpPr txBox="1"/>
            <p:nvPr/>
          </p:nvSpPr>
          <p:spPr>
            <a:xfrm>
              <a:off x="5493663" y="420978"/>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5</a:t>
              </a:r>
              <a:endParaRPr lang="en-US" sz="1100" b="1">
                <a:effectLst/>
                <a:latin typeface="Zurich BT" pitchFamily="34" charset="0"/>
                <a:ea typeface="Times New Roman"/>
                <a:cs typeface="Arial"/>
              </a:endParaRPr>
            </a:p>
          </p:txBody>
        </p:sp>
        <p:sp>
          <p:nvSpPr>
            <p:cNvPr id="14" name="Text Box 463"/>
            <p:cNvSpPr txBox="1"/>
            <p:nvPr/>
          </p:nvSpPr>
          <p:spPr>
            <a:xfrm>
              <a:off x="1312176" y="1577022"/>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10</a:t>
              </a:r>
              <a:endParaRPr lang="en-US" sz="1100">
                <a:effectLst/>
                <a:latin typeface="Zurich BT" pitchFamily="34" charset="0"/>
                <a:ea typeface="Times New Roman"/>
              </a:endParaRPr>
            </a:p>
          </p:txBody>
        </p:sp>
        <p:cxnSp>
          <p:nvCxnSpPr>
            <p:cNvPr id="15" name="Straight Arrow Connector 14"/>
            <p:cNvCxnSpPr/>
            <p:nvPr/>
          </p:nvCxnSpPr>
          <p:spPr>
            <a:xfrm>
              <a:off x="1501406" y="1652457"/>
              <a:ext cx="2286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16200000">
              <a:off x="2678022" y="480031"/>
              <a:ext cx="253429" cy="1138651"/>
            </a:xfrm>
            <a:prstGeom prst="leftBrac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latin typeface="Zurich BT" pitchFamily="34" charset="0"/>
              </a:endParaRPr>
            </a:p>
          </p:txBody>
        </p:sp>
        <p:sp>
          <p:nvSpPr>
            <p:cNvPr id="17" name="Text Box 463"/>
            <p:cNvSpPr txBox="1"/>
            <p:nvPr/>
          </p:nvSpPr>
          <p:spPr>
            <a:xfrm>
              <a:off x="2717333" y="1183850"/>
              <a:ext cx="189230" cy="1778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7</a:t>
              </a:r>
              <a:endParaRPr lang="en-US" sz="1100">
                <a:effectLst/>
                <a:latin typeface="Zurich BT" pitchFamily="34" charset="0"/>
                <a:ea typeface="Times New Roman"/>
              </a:endParaRPr>
            </a:p>
          </p:txBody>
        </p:sp>
        <p:sp>
          <p:nvSpPr>
            <p:cNvPr id="18" name="Text Box 463"/>
            <p:cNvSpPr txBox="1"/>
            <p:nvPr/>
          </p:nvSpPr>
          <p:spPr>
            <a:xfrm>
              <a:off x="405460" y="1174680"/>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6</a:t>
              </a:r>
              <a:endParaRPr lang="en-US" sz="1100">
                <a:effectLst/>
                <a:latin typeface="Zurich BT" pitchFamily="34" charset="0"/>
                <a:ea typeface="Times New Roman"/>
              </a:endParaRPr>
            </a:p>
          </p:txBody>
        </p:sp>
        <p:cxnSp>
          <p:nvCxnSpPr>
            <p:cNvPr id="19" name="Straight Arrow Connector 18"/>
            <p:cNvCxnSpPr/>
            <p:nvPr/>
          </p:nvCxnSpPr>
          <p:spPr>
            <a:xfrm flipV="1">
              <a:off x="492877" y="542837"/>
              <a:ext cx="8626" cy="6350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506809" y="1032814"/>
              <a:ext cx="4572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37997" y="1110452"/>
              <a:ext cx="2286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 Box 463"/>
            <p:cNvSpPr txBox="1"/>
            <p:nvPr/>
          </p:nvSpPr>
          <p:spPr>
            <a:xfrm>
              <a:off x="5318678" y="953236"/>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8</a:t>
              </a:r>
              <a:endParaRPr lang="en-US" sz="1100" b="1">
                <a:effectLst/>
                <a:latin typeface="Zurich BT" pitchFamily="34" charset="0"/>
                <a:ea typeface="Times New Roman"/>
                <a:cs typeface="Arial"/>
              </a:endParaRPr>
            </a:p>
          </p:txBody>
        </p:sp>
        <p:sp>
          <p:nvSpPr>
            <p:cNvPr id="23" name="Text Box 463"/>
            <p:cNvSpPr txBox="1"/>
            <p:nvPr/>
          </p:nvSpPr>
          <p:spPr>
            <a:xfrm>
              <a:off x="5593069" y="1075728"/>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9</a:t>
              </a:r>
              <a:endParaRPr lang="en-US" sz="1100">
                <a:effectLst/>
                <a:latin typeface="Zurich BT" pitchFamily="34" charset="0"/>
                <a:ea typeface="Times New Roman"/>
              </a:endParaRPr>
            </a:p>
          </p:txBody>
        </p:sp>
        <p:sp>
          <p:nvSpPr>
            <p:cNvPr id="24" name="Text Box 463"/>
            <p:cNvSpPr txBox="1"/>
            <p:nvPr/>
          </p:nvSpPr>
          <p:spPr>
            <a:xfrm>
              <a:off x="744693" y="2301641"/>
              <a:ext cx="189230" cy="1778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11</a:t>
              </a:r>
              <a:endParaRPr lang="en-US" sz="1100">
                <a:effectLst/>
                <a:latin typeface="Zurich BT" pitchFamily="34" charset="0"/>
                <a:ea typeface="Times New Roman"/>
              </a:endParaRPr>
            </a:p>
          </p:txBody>
        </p:sp>
        <p:cxnSp>
          <p:nvCxnSpPr>
            <p:cNvPr id="25" name="Straight Arrow Connector 24"/>
            <p:cNvCxnSpPr/>
            <p:nvPr/>
          </p:nvCxnSpPr>
          <p:spPr>
            <a:xfrm>
              <a:off x="594690" y="3257100"/>
              <a:ext cx="0" cy="38036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 Box 463"/>
            <p:cNvSpPr txBox="1"/>
            <p:nvPr/>
          </p:nvSpPr>
          <p:spPr>
            <a:xfrm>
              <a:off x="501967" y="3092810"/>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12</a:t>
              </a:r>
              <a:endParaRPr lang="en-US" sz="1100">
                <a:effectLst/>
                <a:latin typeface="Zurich BT" pitchFamily="34" charset="0"/>
                <a:ea typeface="Times New Roman"/>
              </a:endParaRPr>
            </a:p>
          </p:txBody>
        </p:sp>
        <p:sp>
          <p:nvSpPr>
            <p:cNvPr id="27" name="Left Brace 26"/>
            <p:cNvSpPr/>
            <p:nvPr/>
          </p:nvSpPr>
          <p:spPr>
            <a:xfrm rot="16200000" flipH="1">
              <a:off x="4727986" y="3305298"/>
              <a:ext cx="159891" cy="504426"/>
            </a:xfrm>
            <a:prstGeom prst="leftBrac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latin typeface="Zurich BT" pitchFamily="34" charset="0"/>
              </a:endParaRPr>
            </a:p>
          </p:txBody>
        </p:sp>
        <p:sp>
          <p:nvSpPr>
            <p:cNvPr id="28" name="Text Box 463"/>
            <p:cNvSpPr txBox="1"/>
            <p:nvPr/>
          </p:nvSpPr>
          <p:spPr>
            <a:xfrm>
              <a:off x="4724414" y="3313598"/>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dirty="0">
                  <a:effectLst/>
                  <a:latin typeface="Zurich BT" pitchFamily="34" charset="0"/>
                  <a:ea typeface="Times New Roman"/>
                  <a:cs typeface="Arial"/>
                </a:rPr>
                <a:t>13</a:t>
              </a:r>
              <a:endParaRPr lang="en-US" sz="1100" dirty="0">
                <a:effectLst/>
                <a:latin typeface="Zurich BT" pitchFamily="34" charset="0"/>
                <a:ea typeface="Times New Roman"/>
              </a:endParaRPr>
            </a:p>
          </p:txBody>
        </p:sp>
        <p:cxnSp>
          <p:nvCxnSpPr>
            <p:cNvPr id="29" name="Straight Arrow Connector 28"/>
            <p:cNvCxnSpPr/>
            <p:nvPr/>
          </p:nvCxnSpPr>
          <p:spPr>
            <a:xfrm>
              <a:off x="5569817" y="3287927"/>
              <a:ext cx="0" cy="3810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 Box 463"/>
            <p:cNvSpPr txBox="1"/>
            <p:nvPr/>
          </p:nvSpPr>
          <p:spPr>
            <a:xfrm>
              <a:off x="5467851" y="3222067"/>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14</a:t>
              </a:r>
              <a:endParaRPr lang="en-US" sz="1100">
                <a:effectLst/>
                <a:latin typeface="Zurich BT" pitchFamily="34" charset="0"/>
                <a:ea typeface="Times New Roman"/>
              </a:endParaRPr>
            </a:p>
          </p:txBody>
        </p:sp>
        <p:cxnSp>
          <p:nvCxnSpPr>
            <p:cNvPr id="31" name="Straight Arrow Connector 30"/>
            <p:cNvCxnSpPr/>
            <p:nvPr/>
          </p:nvCxnSpPr>
          <p:spPr>
            <a:xfrm>
              <a:off x="5729747" y="3356360"/>
              <a:ext cx="2286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738259" y="3509766"/>
              <a:ext cx="227965"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 Box 463"/>
            <p:cNvSpPr txBox="1"/>
            <p:nvPr/>
          </p:nvSpPr>
          <p:spPr>
            <a:xfrm>
              <a:off x="5649135" y="3440336"/>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16</a:t>
              </a:r>
              <a:endParaRPr lang="en-US" sz="1100">
                <a:effectLst/>
                <a:latin typeface="Zurich BT" pitchFamily="34" charset="0"/>
                <a:ea typeface="Times New Roman"/>
              </a:endParaRPr>
            </a:p>
          </p:txBody>
        </p:sp>
        <p:sp>
          <p:nvSpPr>
            <p:cNvPr id="34" name="Text Box 463"/>
            <p:cNvSpPr txBox="1"/>
            <p:nvPr/>
          </p:nvSpPr>
          <p:spPr>
            <a:xfrm>
              <a:off x="13" y="3471"/>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1</a:t>
              </a:r>
              <a:endParaRPr lang="en-US" sz="1100">
                <a:effectLst/>
                <a:latin typeface="Zurich BT" pitchFamily="34" charset="0"/>
                <a:ea typeface="Times New Roman"/>
              </a:endParaRPr>
            </a:p>
          </p:txBody>
        </p:sp>
        <p:cxnSp>
          <p:nvCxnSpPr>
            <p:cNvPr id="35" name="Straight Connector 34"/>
            <p:cNvCxnSpPr/>
            <p:nvPr/>
          </p:nvCxnSpPr>
          <p:spPr>
            <a:xfrm>
              <a:off x="5729644" y="3038394"/>
              <a:ext cx="0" cy="31890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 Box 463"/>
            <p:cNvSpPr txBox="1"/>
            <p:nvPr/>
          </p:nvSpPr>
          <p:spPr>
            <a:xfrm>
              <a:off x="5641178" y="3004984"/>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15</a:t>
              </a:r>
              <a:endParaRPr lang="en-US" sz="1100">
                <a:effectLst/>
                <a:latin typeface="Zurich BT" pitchFamily="34" charset="0"/>
                <a:ea typeface="Times New Roman"/>
              </a:endParaRPr>
            </a:p>
          </p:txBody>
        </p:sp>
        <p:sp>
          <p:nvSpPr>
            <p:cNvPr id="37" name="Text Box 463"/>
            <p:cNvSpPr txBox="1"/>
            <p:nvPr/>
          </p:nvSpPr>
          <p:spPr>
            <a:xfrm>
              <a:off x="264780" y="0"/>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2</a:t>
              </a:r>
              <a:endParaRPr lang="en-US" sz="1100">
                <a:effectLst/>
                <a:latin typeface="Zurich BT" pitchFamily="34" charset="0"/>
                <a:ea typeface="Times New Roman"/>
              </a:endParaRPr>
            </a:p>
          </p:txBody>
        </p:sp>
        <p:sp>
          <p:nvSpPr>
            <p:cNvPr id="38" name="Text Box 463"/>
            <p:cNvSpPr txBox="1"/>
            <p:nvPr/>
          </p:nvSpPr>
          <p:spPr>
            <a:xfrm>
              <a:off x="856904" y="2052"/>
              <a:ext cx="194400" cy="1656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3</a:t>
              </a:r>
              <a:endParaRPr lang="en-US" sz="1100" b="1">
                <a:effectLst/>
                <a:latin typeface="Zurich BT" pitchFamily="34" charset="0"/>
                <a:ea typeface="Times New Roman"/>
                <a:cs typeface="Arial"/>
              </a:endParaRPr>
            </a:p>
          </p:txBody>
        </p:sp>
        <p:cxnSp>
          <p:nvCxnSpPr>
            <p:cNvPr id="39" name="Straight Arrow Connector 38"/>
            <p:cNvCxnSpPr/>
            <p:nvPr/>
          </p:nvCxnSpPr>
          <p:spPr>
            <a:xfrm>
              <a:off x="5742679" y="125108"/>
              <a:ext cx="0" cy="18986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 Box 463"/>
            <p:cNvSpPr txBox="1"/>
            <p:nvPr/>
          </p:nvSpPr>
          <p:spPr>
            <a:xfrm>
              <a:off x="5641079" y="13"/>
              <a:ext cx="194310" cy="165100"/>
            </a:xfrm>
            <a:prstGeom prst="rect">
              <a:avLst/>
            </a:prstGeom>
            <a:solidFill>
              <a:srgbClr val="F5C04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CA" sz="1100" b="1">
                  <a:effectLst/>
                  <a:latin typeface="Zurich BT" pitchFamily="34" charset="0"/>
                  <a:ea typeface="Times New Roman"/>
                  <a:cs typeface="Arial"/>
                </a:rPr>
                <a:t>4</a:t>
              </a:r>
              <a:endParaRPr lang="en-US" sz="1100">
                <a:effectLst/>
                <a:latin typeface="Zurich BT" pitchFamily="34" charset="0"/>
                <a:ea typeface="Times New Roman"/>
              </a:endParaRPr>
            </a:p>
          </p:txBody>
        </p:sp>
      </p:grpSp>
    </p:spTree>
    <p:extLst>
      <p:ext uri="{BB962C8B-B14F-4D97-AF65-F5344CB8AC3E}">
        <p14:creationId xmlns:p14="http://schemas.microsoft.com/office/powerpoint/2010/main" val="1715532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Quan</a:t>
            </a:r>
            <a:r>
              <a:rPr lang="en-US" dirty="0"/>
              <a:t> </a:t>
            </a:r>
            <a:r>
              <a:rPr lang="en-US" dirty="0" err="1"/>
              <a:t>sát</a:t>
            </a:r>
            <a:r>
              <a:rPr lang="en-US" dirty="0"/>
              <a:t> </a:t>
            </a:r>
            <a:r>
              <a:rPr lang="en-US" dirty="0" err="1"/>
              <a:t>màn</a:t>
            </a:r>
            <a:r>
              <a:rPr lang="en-US" dirty="0"/>
              <a:t> </a:t>
            </a:r>
            <a:r>
              <a:rPr lang="en-US" dirty="0" err="1"/>
              <a:t>hình</a:t>
            </a:r>
            <a:r>
              <a:rPr lang="en-US" dirty="0"/>
              <a:t> (Excel)</a:t>
            </a:r>
          </a:p>
        </p:txBody>
      </p:sp>
      <p:graphicFrame>
        <p:nvGraphicFramePr>
          <p:cNvPr id="25" name="Content Placeholder 24"/>
          <p:cNvGraphicFramePr>
            <a:graphicFrameLocks noGrp="1"/>
          </p:cNvGraphicFramePr>
          <p:nvPr>
            <p:ph idx="1"/>
            <p:extLst>
              <p:ext uri="{D42A27DB-BD31-4B8C-83A1-F6EECF244321}">
                <p14:modId xmlns:p14="http://schemas.microsoft.com/office/powerpoint/2010/main" val="1304849558"/>
              </p:ext>
            </p:extLst>
          </p:nvPr>
        </p:nvGraphicFramePr>
        <p:xfrm>
          <a:off x="1232535" y="4093964"/>
          <a:ext cx="6768465" cy="365380"/>
        </p:xfrm>
        <a:graphic>
          <a:graphicData uri="http://schemas.openxmlformats.org/drawingml/2006/table">
            <a:tbl>
              <a:tblPr firstRow="1" firstCol="1" bandRow="1">
                <a:tableStyleId>{2D5ABB26-0587-4C30-8999-92F81FD0307C}</a:tableStyleId>
              </a:tblPr>
              <a:tblGrid>
                <a:gridCol w="259080">
                  <a:extLst>
                    <a:ext uri="{9D8B030D-6E8A-4147-A177-3AD203B41FA5}">
                      <a16:colId xmlns:a16="http://schemas.microsoft.com/office/drawing/2014/main" val="20000"/>
                    </a:ext>
                  </a:extLst>
                </a:gridCol>
                <a:gridCol w="946785">
                  <a:extLst>
                    <a:ext uri="{9D8B030D-6E8A-4147-A177-3AD203B41FA5}">
                      <a16:colId xmlns:a16="http://schemas.microsoft.com/office/drawing/2014/main" val="20001"/>
                    </a:ext>
                  </a:extLst>
                </a:gridCol>
                <a:gridCol w="279400">
                  <a:extLst>
                    <a:ext uri="{9D8B030D-6E8A-4147-A177-3AD203B41FA5}">
                      <a16:colId xmlns:a16="http://schemas.microsoft.com/office/drawing/2014/main" val="20002"/>
                    </a:ext>
                  </a:extLst>
                </a:gridCol>
                <a:gridCol w="2030599">
                  <a:extLst>
                    <a:ext uri="{9D8B030D-6E8A-4147-A177-3AD203B41FA5}">
                      <a16:colId xmlns:a16="http://schemas.microsoft.com/office/drawing/2014/main" val="20003"/>
                    </a:ext>
                  </a:extLst>
                </a:gridCol>
                <a:gridCol w="254696">
                  <a:extLst>
                    <a:ext uri="{9D8B030D-6E8A-4147-A177-3AD203B41FA5}">
                      <a16:colId xmlns:a16="http://schemas.microsoft.com/office/drawing/2014/main" val="20004"/>
                    </a:ext>
                  </a:extLst>
                </a:gridCol>
                <a:gridCol w="1232605">
                  <a:extLst>
                    <a:ext uri="{9D8B030D-6E8A-4147-A177-3AD203B41FA5}">
                      <a16:colId xmlns:a16="http://schemas.microsoft.com/office/drawing/2014/main" val="20005"/>
                    </a:ext>
                  </a:extLst>
                </a:gridCol>
                <a:gridCol w="304800">
                  <a:extLst>
                    <a:ext uri="{9D8B030D-6E8A-4147-A177-3AD203B41FA5}">
                      <a16:colId xmlns:a16="http://schemas.microsoft.com/office/drawing/2014/main" val="20006"/>
                    </a:ext>
                  </a:extLst>
                </a:gridCol>
                <a:gridCol w="1460500">
                  <a:extLst>
                    <a:ext uri="{9D8B030D-6E8A-4147-A177-3AD203B41FA5}">
                      <a16:colId xmlns:a16="http://schemas.microsoft.com/office/drawing/2014/main" val="20007"/>
                    </a:ext>
                  </a:extLst>
                </a:gridCol>
              </a:tblGrid>
              <a:tr h="144590">
                <a:tc>
                  <a:txBody>
                    <a:bodyPr/>
                    <a:lstStyle/>
                    <a:p>
                      <a:pPr marL="0" marR="0" algn="ctr">
                        <a:lnSpc>
                          <a:spcPct val="115000"/>
                        </a:lnSpc>
                        <a:spcBef>
                          <a:spcPts val="100"/>
                        </a:spcBef>
                        <a:spcAft>
                          <a:spcPts val="100"/>
                        </a:spcAft>
                      </a:pPr>
                      <a:r>
                        <a:rPr lang="en-US" sz="800" dirty="0">
                          <a:effectLst/>
                          <a:latin typeface="Zurich BT" pitchFamily="34" charset="0"/>
                        </a:rPr>
                        <a:t>1</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Hộp</a:t>
                      </a:r>
                      <a:r>
                        <a:rPr lang="en-US" sz="800" dirty="0">
                          <a:effectLst/>
                          <a:latin typeface="Zurich BT" pitchFamily="34" charset="0"/>
                        </a:rPr>
                        <a:t> </a:t>
                      </a:r>
                      <a:r>
                        <a:rPr lang="en-US" sz="800" dirty="0" err="1">
                          <a:effectLst/>
                          <a:latin typeface="Zurich BT" pitchFamily="34" charset="0"/>
                        </a:rPr>
                        <a:t>tên</a:t>
                      </a:r>
                      <a:endParaRPr lang="en-US" sz="800" b="1" dirty="0">
                        <a:effectLst/>
                        <a:latin typeface="Zurich BT" pitchFamily="34" charset="0"/>
                        <a:ea typeface="Times New Roman"/>
                        <a:cs typeface="Arial"/>
                      </a:endParaRPr>
                    </a:p>
                  </a:txBody>
                  <a:tcPr marL="68580" marR="68580" marT="0" marB="0"/>
                </a:tc>
                <a:tc>
                  <a:txBody>
                    <a:bodyPr/>
                    <a:lstStyle/>
                    <a:p>
                      <a:pPr marL="0" marR="0" algn="l">
                        <a:lnSpc>
                          <a:spcPct val="115000"/>
                        </a:lnSpc>
                        <a:spcBef>
                          <a:spcPts val="100"/>
                        </a:spcBef>
                        <a:spcAft>
                          <a:spcPts val="100"/>
                        </a:spcAft>
                        <a:tabLst>
                          <a:tab pos="96520" algn="ctr"/>
                        </a:tabLst>
                      </a:pPr>
                      <a:r>
                        <a:rPr lang="en-US" sz="800" dirty="0">
                          <a:effectLst/>
                          <a:latin typeface="Zurich BT" pitchFamily="34" charset="0"/>
                        </a:rPr>
                        <a:t>	3</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Thanh </a:t>
                      </a:r>
                      <a:r>
                        <a:rPr lang="en-US" sz="800" dirty="0" err="1">
                          <a:effectLst/>
                          <a:latin typeface="Zurich BT" pitchFamily="34" charset="0"/>
                        </a:rPr>
                        <a:t>công</a:t>
                      </a:r>
                      <a:r>
                        <a:rPr lang="en-US" sz="800" dirty="0">
                          <a:effectLst/>
                          <a:latin typeface="Zurich BT" pitchFamily="34" charset="0"/>
                        </a:rPr>
                        <a:t> </a:t>
                      </a:r>
                      <a:r>
                        <a:rPr lang="en-US" sz="800" dirty="0" err="1">
                          <a:effectLst/>
                          <a:latin typeface="Zurich BT" pitchFamily="34" charset="0"/>
                        </a:rPr>
                        <a:t>thức</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5</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Tiêu</a:t>
                      </a:r>
                      <a:r>
                        <a:rPr lang="en-US" sz="800" dirty="0">
                          <a:effectLst/>
                          <a:latin typeface="Zurich BT" pitchFamily="34" charset="0"/>
                        </a:rPr>
                        <a:t> </a:t>
                      </a:r>
                      <a:r>
                        <a:rPr lang="en-US" sz="800" dirty="0" err="1">
                          <a:effectLst/>
                          <a:latin typeface="Zurich BT" pitchFamily="34" charset="0"/>
                        </a:rPr>
                        <a:t>đề</a:t>
                      </a:r>
                      <a:r>
                        <a:rPr lang="en-US" sz="800" dirty="0">
                          <a:effectLst/>
                          <a:latin typeface="Zurich BT" pitchFamily="34" charset="0"/>
                        </a:rPr>
                        <a:t> </a:t>
                      </a:r>
                      <a:r>
                        <a:rPr lang="en-US" sz="800" dirty="0" err="1">
                          <a:effectLst/>
                          <a:latin typeface="Zurich BT" pitchFamily="34" charset="0"/>
                        </a:rPr>
                        <a:t>cột</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7</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Cuộn</a:t>
                      </a:r>
                      <a:r>
                        <a:rPr lang="en-US" sz="800" dirty="0">
                          <a:effectLst/>
                          <a:latin typeface="Zurich BT" pitchFamily="34" charset="0"/>
                        </a:rPr>
                        <a:t> </a:t>
                      </a:r>
                      <a:r>
                        <a:rPr lang="en-US" sz="800" dirty="0" err="1">
                          <a:effectLst/>
                          <a:latin typeface="Zurich BT" pitchFamily="34" charset="0"/>
                        </a:rPr>
                        <a:t>thẻ</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0"/>
                  </a:ext>
                </a:extLst>
              </a:tr>
              <a:tr h="33338">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1"/>
                  </a:ext>
                </a:extLst>
              </a:tr>
              <a:tr h="144590">
                <a:tc>
                  <a:txBody>
                    <a:bodyPr/>
                    <a:lstStyle/>
                    <a:p>
                      <a:pPr marL="0" marR="0" algn="ctr">
                        <a:lnSpc>
                          <a:spcPct val="115000"/>
                        </a:lnSpc>
                        <a:spcBef>
                          <a:spcPts val="100"/>
                        </a:spcBef>
                        <a:spcAft>
                          <a:spcPts val="100"/>
                        </a:spcAft>
                      </a:pPr>
                      <a:r>
                        <a:rPr lang="en-US" sz="800" dirty="0">
                          <a:effectLst/>
                          <a:latin typeface="Zurich BT" pitchFamily="34" charset="0"/>
                        </a:rPr>
                        <a:t>2</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Chèn</a:t>
                      </a:r>
                      <a:r>
                        <a:rPr lang="en-US" sz="800" dirty="0">
                          <a:effectLst/>
                          <a:latin typeface="Zurich BT" pitchFamily="34" charset="0"/>
                        </a:rPr>
                        <a:t> </a:t>
                      </a:r>
                      <a:r>
                        <a:rPr lang="en-US" sz="800" dirty="0" err="1">
                          <a:effectLst/>
                          <a:latin typeface="Zurich BT" pitchFamily="34" charset="0"/>
                        </a:rPr>
                        <a:t>hàm</a:t>
                      </a:r>
                      <a:endParaRPr lang="en-US" sz="800" b="1" dirty="0">
                        <a:effectLst/>
                        <a:latin typeface="Zurich BT" pitchFamily="34" charset="0"/>
                        <a:ea typeface="Times New Roman"/>
                        <a:cs typeface="Arial"/>
                      </a:endParaRPr>
                    </a:p>
                  </a:txBody>
                  <a:tcPr marL="68580" marR="68580" marT="0" marB="0"/>
                </a:tc>
                <a:tc>
                  <a:txBody>
                    <a:bodyPr/>
                    <a:lstStyle/>
                    <a:p>
                      <a:pPr marL="0" marR="0" algn="l">
                        <a:lnSpc>
                          <a:spcPct val="115000"/>
                        </a:lnSpc>
                        <a:spcBef>
                          <a:spcPts val="100"/>
                        </a:spcBef>
                        <a:spcAft>
                          <a:spcPts val="100"/>
                        </a:spcAft>
                        <a:tabLst>
                          <a:tab pos="96520" algn="ctr"/>
                        </a:tabLst>
                      </a:pPr>
                      <a:r>
                        <a:rPr lang="en-US" sz="800" dirty="0">
                          <a:effectLst/>
                          <a:latin typeface="Zurich BT" pitchFamily="34" charset="0"/>
                        </a:rPr>
                        <a:t>	4</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Row </a:t>
                      </a:r>
                      <a:r>
                        <a:rPr lang="en-US" sz="800" dirty="0" err="1">
                          <a:effectLst/>
                          <a:latin typeface="Zurich BT" pitchFamily="34" charset="0"/>
                        </a:rPr>
                        <a:t>HeadinTiêu</a:t>
                      </a:r>
                      <a:r>
                        <a:rPr lang="en-US" sz="800" dirty="0">
                          <a:effectLst/>
                          <a:latin typeface="Zurich BT" pitchFamily="34" charset="0"/>
                        </a:rPr>
                        <a:t> </a:t>
                      </a:r>
                      <a:r>
                        <a:rPr lang="en-US" sz="800" dirty="0" err="1">
                          <a:effectLst/>
                          <a:latin typeface="Zurich BT" pitchFamily="34" charset="0"/>
                        </a:rPr>
                        <a:t>đề</a:t>
                      </a:r>
                      <a:r>
                        <a:rPr lang="en-US" sz="800" dirty="0">
                          <a:effectLst/>
                          <a:latin typeface="Zurich BT" pitchFamily="34" charset="0"/>
                        </a:rPr>
                        <a:t> </a:t>
                      </a:r>
                      <a:r>
                        <a:rPr lang="en-US" sz="800" dirty="0" err="1">
                          <a:effectLst/>
                          <a:latin typeface="Zurich BT" pitchFamily="34" charset="0"/>
                        </a:rPr>
                        <a:t>dòng</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6</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Cửa</a:t>
                      </a:r>
                      <a:r>
                        <a:rPr lang="en-US" sz="800" dirty="0">
                          <a:effectLst/>
                          <a:latin typeface="Zurich BT" pitchFamily="34" charset="0"/>
                        </a:rPr>
                        <a:t> </a:t>
                      </a:r>
                      <a:r>
                        <a:rPr lang="en-US" sz="800" dirty="0" err="1">
                          <a:effectLst/>
                          <a:latin typeface="Zurich BT" pitchFamily="34" charset="0"/>
                        </a:rPr>
                        <a:t>sổ</a:t>
                      </a:r>
                      <a:r>
                        <a:rPr lang="en-US" sz="800" dirty="0">
                          <a:effectLst/>
                          <a:latin typeface="Zurich BT" pitchFamily="34" charset="0"/>
                        </a:rPr>
                        <a:t> </a:t>
                      </a:r>
                      <a:r>
                        <a:rPr lang="en-US" sz="800" dirty="0" err="1">
                          <a:effectLst/>
                          <a:latin typeface="Zurich BT" pitchFamily="34" charset="0"/>
                        </a:rPr>
                        <a:t>tài</a:t>
                      </a:r>
                      <a:r>
                        <a:rPr lang="en-US" sz="800" dirty="0">
                          <a:effectLst/>
                          <a:latin typeface="Zurich BT" pitchFamily="34" charset="0"/>
                        </a:rPr>
                        <a:t> </a:t>
                      </a:r>
                      <a:r>
                        <a:rPr lang="en-US" sz="800" dirty="0" err="1">
                          <a:effectLst/>
                          <a:latin typeface="Zurich BT" pitchFamily="34" charset="0"/>
                        </a:rPr>
                        <a:t>liệu</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8</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Các</a:t>
                      </a:r>
                      <a:r>
                        <a:rPr lang="en-US" sz="800" dirty="0">
                          <a:effectLst/>
                          <a:latin typeface="Zurich BT" pitchFamily="34" charset="0"/>
                        </a:rPr>
                        <a:t> </a:t>
                      </a:r>
                      <a:r>
                        <a:rPr lang="en-US" sz="800" dirty="0" err="1">
                          <a:effectLst/>
                          <a:latin typeface="Zurich BT" pitchFamily="34" charset="0"/>
                        </a:rPr>
                        <a:t>thẻ</a:t>
                      </a:r>
                      <a:r>
                        <a:rPr lang="en-US" sz="800" dirty="0">
                          <a:effectLst/>
                          <a:latin typeface="Zurich BT" pitchFamily="34" charset="0"/>
                        </a:rPr>
                        <a:t> </a:t>
                      </a:r>
                      <a:r>
                        <a:rPr lang="en-US" sz="800" dirty="0" err="1">
                          <a:effectLst/>
                          <a:latin typeface="Zurich BT" pitchFamily="34" charset="0"/>
                        </a:rPr>
                        <a:t>trang</a:t>
                      </a:r>
                      <a:r>
                        <a:rPr lang="en-US" sz="800" dirty="0">
                          <a:effectLst/>
                          <a:latin typeface="Zurich BT" pitchFamily="34" charset="0"/>
                        </a:rPr>
                        <a:t> </a:t>
                      </a:r>
                      <a:r>
                        <a:rPr lang="en-US" sz="800" dirty="0" err="1">
                          <a:effectLst/>
                          <a:latin typeface="Zurich BT" pitchFamily="34" charset="0"/>
                        </a:rPr>
                        <a:t>tính</a:t>
                      </a: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2"/>
                  </a:ext>
                </a:extLst>
              </a:tr>
              <a:tr h="28575">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a:t>
            </a:fld>
            <a:endParaRPr lang="en-US" dirty="0"/>
          </a:p>
        </p:txBody>
      </p:sp>
      <p:grpSp>
        <p:nvGrpSpPr>
          <p:cNvPr id="6" name="Canvas 198"/>
          <p:cNvGrpSpPr/>
          <p:nvPr/>
        </p:nvGrpSpPr>
        <p:grpSpPr>
          <a:xfrm>
            <a:off x="788125" y="1087482"/>
            <a:ext cx="7330243" cy="2855867"/>
            <a:chOff x="0" y="0"/>
            <a:chExt cx="5724525" cy="2973705"/>
          </a:xfrm>
        </p:grpSpPr>
        <p:sp>
          <p:nvSpPr>
            <p:cNvPr id="7" name="Rectangle 6"/>
            <p:cNvSpPr/>
            <p:nvPr/>
          </p:nvSpPr>
          <p:spPr>
            <a:xfrm>
              <a:off x="0" y="0"/>
              <a:ext cx="5724525" cy="2973705"/>
            </a:xfrm>
            <a:prstGeom prst="rect">
              <a:avLst/>
            </a:prstGeom>
            <a:noFill/>
          </p:spPr>
        </p:sp>
        <p:pic>
          <p:nvPicPr>
            <p:cNvPr id="8" name="Picture 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58" y="0"/>
              <a:ext cx="5334000" cy="2938145"/>
            </a:xfrm>
            <a:prstGeom prst="rect">
              <a:avLst/>
            </a:prstGeom>
          </p:spPr>
        </p:pic>
        <p:cxnSp>
          <p:nvCxnSpPr>
            <p:cNvPr id="9" name="AutoShape 1647"/>
            <p:cNvCxnSpPr>
              <a:cxnSpLocks noChangeShapeType="1"/>
            </p:cNvCxnSpPr>
            <p:nvPr/>
          </p:nvCxnSpPr>
          <p:spPr bwMode="auto">
            <a:xfrm>
              <a:off x="752082" y="441393"/>
              <a:ext cx="635" cy="17970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1649"/>
            <p:cNvCxnSpPr>
              <a:cxnSpLocks noChangeShapeType="1"/>
            </p:cNvCxnSpPr>
            <p:nvPr/>
          </p:nvCxnSpPr>
          <p:spPr bwMode="auto">
            <a:xfrm>
              <a:off x="1432069" y="441393"/>
              <a:ext cx="635" cy="17970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1651"/>
            <p:cNvCxnSpPr>
              <a:cxnSpLocks noChangeShapeType="1"/>
            </p:cNvCxnSpPr>
            <p:nvPr/>
          </p:nvCxnSpPr>
          <p:spPr bwMode="auto">
            <a:xfrm>
              <a:off x="1884189" y="441393"/>
              <a:ext cx="635" cy="17970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1653"/>
            <p:cNvCxnSpPr>
              <a:cxnSpLocks noChangeShapeType="1"/>
            </p:cNvCxnSpPr>
            <p:nvPr/>
          </p:nvCxnSpPr>
          <p:spPr bwMode="auto">
            <a:xfrm flipV="1">
              <a:off x="2681083" y="815752"/>
              <a:ext cx="3175" cy="17970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1654"/>
            <p:cNvCxnSpPr>
              <a:cxnSpLocks noChangeShapeType="1"/>
            </p:cNvCxnSpPr>
            <p:nvPr/>
          </p:nvCxnSpPr>
          <p:spPr bwMode="auto">
            <a:xfrm rot="5400000" flipH="1">
              <a:off x="601689" y="1225860"/>
              <a:ext cx="635" cy="17970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1657"/>
            <p:cNvCxnSpPr>
              <a:cxnSpLocks noChangeShapeType="1"/>
            </p:cNvCxnSpPr>
            <p:nvPr/>
          </p:nvCxnSpPr>
          <p:spPr bwMode="auto">
            <a:xfrm>
              <a:off x="566129" y="2552096"/>
              <a:ext cx="3175" cy="17970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 name="AutoShape 1662"/>
            <p:cNvSpPr>
              <a:spLocks/>
            </p:cNvSpPr>
            <p:nvPr/>
          </p:nvSpPr>
          <p:spPr bwMode="auto">
            <a:xfrm flipV="1">
              <a:off x="191770" y="786232"/>
              <a:ext cx="168275" cy="1905000"/>
            </a:xfrm>
            <a:prstGeom prst="leftBrace">
              <a:avLst>
                <a:gd name="adj1" fmla="val 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1100"/>
            </a:p>
          </p:txBody>
        </p:sp>
        <p:cxnSp>
          <p:nvCxnSpPr>
            <p:cNvPr id="16" name="AutoShape 1934"/>
            <p:cNvCxnSpPr>
              <a:cxnSpLocks noChangeShapeType="1"/>
            </p:cNvCxnSpPr>
            <p:nvPr/>
          </p:nvCxnSpPr>
          <p:spPr bwMode="auto">
            <a:xfrm>
              <a:off x="1359879" y="2552096"/>
              <a:ext cx="3175" cy="17970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 name="Text Box 1646"/>
            <p:cNvSpPr txBox="1">
              <a:spLocks noChangeArrowheads="1"/>
            </p:cNvSpPr>
            <p:nvPr/>
          </p:nvSpPr>
          <p:spPr bwMode="auto">
            <a:xfrm>
              <a:off x="655442" y="279443"/>
              <a:ext cx="194400" cy="229674"/>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1</a:t>
              </a:r>
              <a:endParaRPr lang="en-US" sz="1100" b="1">
                <a:effectLst/>
                <a:latin typeface="Zurich BT"/>
                <a:ea typeface="Times New Roman"/>
                <a:cs typeface="Arial"/>
              </a:endParaRPr>
            </a:p>
          </p:txBody>
        </p:sp>
        <p:sp>
          <p:nvSpPr>
            <p:cNvPr id="18" name="Text Box 1648"/>
            <p:cNvSpPr txBox="1">
              <a:spLocks noChangeArrowheads="1"/>
            </p:cNvSpPr>
            <p:nvPr/>
          </p:nvSpPr>
          <p:spPr bwMode="auto">
            <a:xfrm>
              <a:off x="1335296" y="279443"/>
              <a:ext cx="194400" cy="229674"/>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2</a:t>
              </a:r>
              <a:endParaRPr lang="en-US" sz="1100" b="1">
                <a:effectLst/>
                <a:latin typeface="Zurich BT"/>
                <a:ea typeface="Times New Roman"/>
                <a:cs typeface="Arial"/>
              </a:endParaRPr>
            </a:p>
          </p:txBody>
        </p:sp>
        <p:sp>
          <p:nvSpPr>
            <p:cNvPr id="19" name="Text Box 1650"/>
            <p:cNvSpPr txBox="1">
              <a:spLocks noChangeArrowheads="1"/>
            </p:cNvSpPr>
            <p:nvPr/>
          </p:nvSpPr>
          <p:spPr bwMode="auto">
            <a:xfrm>
              <a:off x="1787342" y="279443"/>
              <a:ext cx="194400" cy="229674"/>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3</a:t>
              </a:r>
              <a:endParaRPr lang="en-US" sz="1100" b="1">
                <a:effectLst/>
                <a:latin typeface="Zurich BT"/>
                <a:ea typeface="Times New Roman"/>
                <a:cs typeface="Arial"/>
              </a:endParaRPr>
            </a:p>
          </p:txBody>
        </p:sp>
        <p:sp>
          <p:nvSpPr>
            <p:cNvPr id="20" name="Text Box 1656"/>
            <p:cNvSpPr txBox="1">
              <a:spLocks noChangeArrowheads="1"/>
            </p:cNvSpPr>
            <p:nvPr/>
          </p:nvSpPr>
          <p:spPr bwMode="auto">
            <a:xfrm>
              <a:off x="470792" y="2386147"/>
              <a:ext cx="194400" cy="229674"/>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dirty="0">
                  <a:effectLst/>
                  <a:latin typeface="Zurich BT"/>
                  <a:ea typeface="Times New Roman"/>
                  <a:cs typeface="Arial"/>
                </a:rPr>
                <a:t>7</a:t>
              </a:r>
              <a:endParaRPr lang="en-US" sz="1100" b="1" dirty="0">
                <a:effectLst/>
                <a:latin typeface="Zurich BT"/>
                <a:ea typeface="Times New Roman"/>
                <a:cs typeface="Arial"/>
              </a:endParaRPr>
            </a:p>
          </p:txBody>
        </p:sp>
        <p:sp>
          <p:nvSpPr>
            <p:cNvPr id="21" name="Text Box 1659"/>
            <p:cNvSpPr txBox="1">
              <a:spLocks noChangeArrowheads="1"/>
            </p:cNvSpPr>
            <p:nvPr/>
          </p:nvSpPr>
          <p:spPr bwMode="auto">
            <a:xfrm>
              <a:off x="1267076" y="2385911"/>
              <a:ext cx="194400" cy="229674"/>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8</a:t>
              </a:r>
              <a:endParaRPr lang="en-US" sz="1100" b="1">
                <a:effectLst/>
                <a:latin typeface="Zurich BT"/>
                <a:ea typeface="Times New Roman"/>
                <a:cs typeface="Arial"/>
              </a:endParaRPr>
            </a:p>
          </p:txBody>
        </p:sp>
        <p:sp>
          <p:nvSpPr>
            <p:cNvPr id="22" name="Text Box 1661"/>
            <p:cNvSpPr txBox="1">
              <a:spLocks noChangeArrowheads="1"/>
            </p:cNvSpPr>
            <p:nvPr/>
          </p:nvSpPr>
          <p:spPr bwMode="auto">
            <a:xfrm>
              <a:off x="0" y="1659209"/>
              <a:ext cx="194400" cy="229674"/>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6</a:t>
              </a:r>
              <a:endParaRPr lang="en-US" sz="1100" b="1">
                <a:effectLst/>
                <a:latin typeface="Zurich BT"/>
                <a:ea typeface="Times New Roman"/>
                <a:cs typeface="Arial"/>
              </a:endParaRPr>
            </a:p>
          </p:txBody>
        </p:sp>
        <p:sp>
          <p:nvSpPr>
            <p:cNvPr id="23" name="Text Box 1655"/>
            <p:cNvSpPr txBox="1">
              <a:spLocks noChangeArrowheads="1"/>
            </p:cNvSpPr>
            <p:nvPr/>
          </p:nvSpPr>
          <p:spPr bwMode="auto">
            <a:xfrm>
              <a:off x="687973" y="1225827"/>
              <a:ext cx="189230" cy="229674"/>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4</a:t>
              </a:r>
              <a:endParaRPr lang="en-US" sz="1100" b="1">
                <a:effectLst/>
                <a:latin typeface="Zurich BT"/>
                <a:ea typeface="Times New Roman"/>
                <a:cs typeface="Arial"/>
              </a:endParaRPr>
            </a:p>
          </p:txBody>
        </p:sp>
        <p:sp>
          <p:nvSpPr>
            <p:cNvPr id="24" name="Text Box 1652"/>
            <p:cNvSpPr txBox="1">
              <a:spLocks noChangeArrowheads="1"/>
            </p:cNvSpPr>
            <p:nvPr/>
          </p:nvSpPr>
          <p:spPr bwMode="auto">
            <a:xfrm>
              <a:off x="2587899" y="1000447"/>
              <a:ext cx="194400" cy="229674"/>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5</a:t>
              </a:r>
              <a:endParaRPr lang="en-US" sz="1100" b="1">
                <a:effectLst/>
                <a:latin typeface="Zurich BT"/>
                <a:ea typeface="Times New Roman"/>
                <a:cs typeface="Arial"/>
              </a:endParaRPr>
            </a:p>
          </p:txBody>
        </p:sp>
      </p:grpSp>
    </p:spTree>
    <p:extLst>
      <p:ext uri="{BB962C8B-B14F-4D97-AF65-F5344CB8AC3E}">
        <p14:creationId xmlns:p14="http://schemas.microsoft.com/office/powerpoint/2010/main" val="471454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Quan</a:t>
            </a:r>
            <a:r>
              <a:rPr lang="en-US" dirty="0"/>
              <a:t> </a:t>
            </a:r>
            <a:r>
              <a:rPr lang="en-US" dirty="0" err="1"/>
              <a:t>sát</a:t>
            </a:r>
            <a:r>
              <a:rPr lang="en-US" dirty="0"/>
              <a:t> </a:t>
            </a:r>
            <a:r>
              <a:rPr lang="en-US" dirty="0" err="1"/>
              <a:t>màn</a:t>
            </a:r>
            <a:r>
              <a:rPr lang="en-US" dirty="0"/>
              <a:t> </a:t>
            </a:r>
            <a:r>
              <a:rPr lang="en-US" dirty="0" err="1"/>
              <a:t>hình</a:t>
            </a:r>
            <a:r>
              <a:rPr lang="en-US" dirty="0"/>
              <a:t> (PowerPoint)</a:t>
            </a:r>
          </a:p>
        </p:txBody>
      </p:sp>
      <p:graphicFrame>
        <p:nvGraphicFramePr>
          <p:cNvPr id="93" name="Content Placeholder 92"/>
          <p:cNvGraphicFramePr>
            <a:graphicFrameLocks noGrp="1"/>
          </p:cNvGraphicFramePr>
          <p:nvPr>
            <p:ph idx="1"/>
            <p:extLst>
              <p:ext uri="{D42A27DB-BD31-4B8C-83A1-F6EECF244321}">
                <p14:modId xmlns:p14="http://schemas.microsoft.com/office/powerpoint/2010/main" val="2369714237"/>
              </p:ext>
            </p:extLst>
          </p:nvPr>
        </p:nvGraphicFramePr>
        <p:xfrm>
          <a:off x="1291770" y="4116957"/>
          <a:ext cx="6924674" cy="484225"/>
        </p:xfrm>
        <a:graphic>
          <a:graphicData uri="http://schemas.openxmlformats.org/drawingml/2006/table">
            <a:tbl>
              <a:tblPr firstRow="1" firstCol="1" bandRow="1">
                <a:tableStyleId>{2D5ABB26-0587-4C30-8999-92F81FD0307C}</a:tableStyleId>
              </a:tblPr>
              <a:tblGrid>
                <a:gridCol w="228600">
                  <a:extLst>
                    <a:ext uri="{9D8B030D-6E8A-4147-A177-3AD203B41FA5}">
                      <a16:colId xmlns:a16="http://schemas.microsoft.com/office/drawing/2014/main" val="20000"/>
                    </a:ext>
                  </a:extLst>
                </a:gridCol>
                <a:gridCol w="1516106">
                  <a:extLst>
                    <a:ext uri="{9D8B030D-6E8A-4147-A177-3AD203B41FA5}">
                      <a16:colId xmlns:a16="http://schemas.microsoft.com/office/drawing/2014/main" val="20001"/>
                    </a:ext>
                  </a:extLst>
                </a:gridCol>
                <a:gridCol w="248254">
                  <a:extLst>
                    <a:ext uri="{9D8B030D-6E8A-4147-A177-3AD203B41FA5}">
                      <a16:colId xmlns:a16="http://schemas.microsoft.com/office/drawing/2014/main" val="20002"/>
                    </a:ext>
                  </a:extLst>
                </a:gridCol>
                <a:gridCol w="1439875">
                  <a:extLst>
                    <a:ext uri="{9D8B030D-6E8A-4147-A177-3AD203B41FA5}">
                      <a16:colId xmlns:a16="http://schemas.microsoft.com/office/drawing/2014/main" val="20003"/>
                    </a:ext>
                  </a:extLst>
                </a:gridCol>
                <a:gridCol w="249069">
                  <a:extLst>
                    <a:ext uri="{9D8B030D-6E8A-4147-A177-3AD203B41FA5}">
                      <a16:colId xmlns:a16="http://schemas.microsoft.com/office/drawing/2014/main" val="20004"/>
                    </a:ext>
                  </a:extLst>
                </a:gridCol>
                <a:gridCol w="1793475">
                  <a:extLst>
                    <a:ext uri="{9D8B030D-6E8A-4147-A177-3AD203B41FA5}">
                      <a16:colId xmlns:a16="http://schemas.microsoft.com/office/drawing/2014/main" val="20005"/>
                    </a:ext>
                  </a:extLst>
                </a:gridCol>
                <a:gridCol w="246479">
                  <a:extLst>
                    <a:ext uri="{9D8B030D-6E8A-4147-A177-3AD203B41FA5}">
                      <a16:colId xmlns:a16="http://schemas.microsoft.com/office/drawing/2014/main" val="20006"/>
                    </a:ext>
                  </a:extLst>
                </a:gridCol>
                <a:gridCol w="1202816">
                  <a:extLst>
                    <a:ext uri="{9D8B030D-6E8A-4147-A177-3AD203B41FA5}">
                      <a16:colId xmlns:a16="http://schemas.microsoft.com/office/drawing/2014/main" val="20007"/>
                    </a:ext>
                  </a:extLst>
                </a:gridCol>
              </a:tblGrid>
              <a:tr h="213927">
                <a:tc>
                  <a:txBody>
                    <a:bodyPr/>
                    <a:lstStyle/>
                    <a:p>
                      <a:pPr marL="0" marR="0" algn="ctr">
                        <a:lnSpc>
                          <a:spcPct val="115000"/>
                        </a:lnSpc>
                        <a:spcBef>
                          <a:spcPts val="100"/>
                        </a:spcBef>
                        <a:spcAft>
                          <a:spcPts val="100"/>
                        </a:spcAft>
                      </a:pPr>
                      <a:r>
                        <a:rPr lang="en-US" sz="800" dirty="0">
                          <a:effectLst/>
                          <a:latin typeface="Zurich BT" pitchFamily="34" charset="0"/>
                        </a:rPr>
                        <a:t>1</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Thẻ</a:t>
                      </a:r>
                      <a:r>
                        <a:rPr lang="en-US" sz="800" dirty="0">
                          <a:effectLst/>
                          <a:latin typeface="Zurich BT" pitchFamily="34" charset="0"/>
                        </a:rPr>
                        <a:t> slide</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200"/>
                        </a:spcBef>
                        <a:spcAft>
                          <a:spcPts val="200"/>
                        </a:spcAft>
                      </a:pPr>
                      <a:r>
                        <a:rPr lang="en-US" sz="800" dirty="0">
                          <a:effectLst/>
                          <a:latin typeface="Zurich BT" pitchFamily="34" charset="0"/>
                        </a:rPr>
                        <a:t>3</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Thanh chia</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5</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Khung</a:t>
                      </a:r>
                      <a:r>
                        <a:rPr lang="en-US" sz="800" dirty="0">
                          <a:effectLst/>
                          <a:latin typeface="Zurich BT" pitchFamily="34" charset="0"/>
                        </a:rPr>
                        <a:t> Slide</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7</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Khung</a:t>
                      </a:r>
                      <a:r>
                        <a:rPr lang="en-US" sz="800" dirty="0">
                          <a:effectLst/>
                          <a:latin typeface="Zurich BT" pitchFamily="34" charset="0"/>
                        </a:rPr>
                        <a:t> </a:t>
                      </a:r>
                      <a:r>
                        <a:rPr lang="en-US" sz="800" dirty="0" err="1">
                          <a:effectLst/>
                          <a:latin typeface="Zurich BT" pitchFamily="34" charset="0"/>
                        </a:rPr>
                        <a:t>ghi</a:t>
                      </a:r>
                      <a:r>
                        <a:rPr lang="en-US" sz="800" dirty="0">
                          <a:effectLst/>
                          <a:latin typeface="Zurich BT" pitchFamily="34" charset="0"/>
                        </a:rPr>
                        <a:t> </a:t>
                      </a:r>
                      <a:r>
                        <a:rPr lang="en-US" sz="800" dirty="0" err="1">
                          <a:effectLst/>
                          <a:latin typeface="Zurich BT" pitchFamily="34" charset="0"/>
                        </a:rPr>
                        <a:t>chú</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0"/>
                  </a:ext>
                </a:extLst>
              </a:tr>
              <a:tr h="56371">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1"/>
                  </a:ext>
                </a:extLst>
              </a:tr>
              <a:tr h="213927">
                <a:tc>
                  <a:txBody>
                    <a:bodyPr/>
                    <a:lstStyle/>
                    <a:p>
                      <a:pPr marL="0" marR="0" algn="ctr">
                        <a:lnSpc>
                          <a:spcPct val="115000"/>
                        </a:lnSpc>
                        <a:spcBef>
                          <a:spcPts val="100"/>
                        </a:spcBef>
                        <a:spcAft>
                          <a:spcPts val="100"/>
                        </a:spcAft>
                      </a:pPr>
                      <a:r>
                        <a:rPr lang="en-US" sz="800" dirty="0">
                          <a:effectLst/>
                          <a:latin typeface="Zurich BT" pitchFamily="34" charset="0"/>
                        </a:rPr>
                        <a:t>2</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Thẻ</a:t>
                      </a:r>
                      <a:r>
                        <a:rPr lang="en-US" sz="800" dirty="0">
                          <a:effectLst/>
                          <a:latin typeface="Zurich BT" pitchFamily="34" charset="0"/>
                        </a:rPr>
                        <a:t> </a:t>
                      </a:r>
                      <a:r>
                        <a:rPr lang="en-US" sz="800" dirty="0" err="1">
                          <a:effectLst/>
                          <a:latin typeface="Zurich BT" pitchFamily="34" charset="0"/>
                        </a:rPr>
                        <a:t>phác</a:t>
                      </a:r>
                      <a:r>
                        <a:rPr lang="en-US" sz="800" dirty="0">
                          <a:effectLst/>
                          <a:latin typeface="Zurich BT" pitchFamily="34" charset="0"/>
                        </a:rPr>
                        <a:t> </a:t>
                      </a:r>
                      <a:r>
                        <a:rPr lang="en-US" sz="800" dirty="0" err="1">
                          <a:effectLst/>
                          <a:latin typeface="Zurich BT" pitchFamily="34" charset="0"/>
                        </a:rPr>
                        <a:t>thảo</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200"/>
                        </a:spcBef>
                        <a:spcAft>
                          <a:spcPts val="200"/>
                        </a:spcAft>
                      </a:pPr>
                      <a:r>
                        <a:rPr lang="en-US" sz="800" dirty="0">
                          <a:effectLst/>
                          <a:latin typeface="Zurich BT" pitchFamily="34" charset="0"/>
                        </a:rPr>
                        <a:t>4</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Placeholder</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6</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Cửa</a:t>
                      </a:r>
                      <a:r>
                        <a:rPr lang="en-US" sz="800" dirty="0">
                          <a:effectLst/>
                          <a:latin typeface="Zurich BT" pitchFamily="34" charset="0"/>
                        </a:rPr>
                        <a:t> </a:t>
                      </a:r>
                      <a:r>
                        <a:rPr lang="en-US" sz="800" dirty="0" err="1">
                          <a:effectLst/>
                          <a:latin typeface="Zurich BT" pitchFamily="34" charset="0"/>
                        </a:rPr>
                        <a:t>sổ</a:t>
                      </a:r>
                      <a:r>
                        <a:rPr lang="en-US" sz="800" dirty="0">
                          <a:effectLst/>
                          <a:latin typeface="Zurich BT" pitchFamily="34" charset="0"/>
                        </a:rPr>
                        <a:t> </a:t>
                      </a:r>
                      <a:r>
                        <a:rPr lang="en-US" sz="800" dirty="0" err="1">
                          <a:effectLst/>
                          <a:latin typeface="Zurich BT" pitchFamily="34" charset="0"/>
                        </a:rPr>
                        <a:t>tài</a:t>
                      </a:r>
                      <a:r>
                        <a:rPr lang="en-US" sz="800" dirty="0">
                          <a:effectLst/>
                          <a:latin typeface="Zurich BT" pitchFamily="34" charset="0"/>
                        </a:rPr>
                        <a:t> </a:t>
                      </a:r>
                      <a:r>
                        <a:rPr lang="en-US" sz="800" dirty="0" err="1">
                          <a:effectLst/>
                          <a:latin typeface="Zurich BT" pitchFamily="34" charset="0"/>
                        </a:rPr>
                        <a:t>liệu</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ct val="115000"/>
                        </a:lnSpc>
                        <a:spcBef>
                          <a:spcPts val="100"/>
                        </a:spcBef>
                        <a:spcAft>
                          <a:spcPts val="10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a:t>
            </a:fld>
            <a:endParaRPr lang="en-US" dirty="0"/>
          </a:p>
        </p:txBody>
      </p:sp>
      <p:grpSp>
        <p:nvGrpSpPr>
          <p:cNvPr id="79" name="Group 78"/>
          <p:cNvGrpSpPr>
            <a:grpSpLocks/>
          </p:cNvGrpSpPr>
          <p:nvPr/>
        </p:nvGrpSpPr>
        <p:grpSpPr bwMode="auto">
          <a:xfrm>
            <a:off x="5707369" y="-559657755"/>
            <a:ext cx="330006" cy="193"/>
            <a:chOff x="1083476" y="1251430"/>
            <a:chExt cx="549" cy="272"/>
          </a:xfrm>
        </p:grpSpPr>
        <p:cxnSp>
          <p:nvCxnSpPr>
            <p:cNvPr id="88" name="AutoShape 1635"/>
            <p:cNvCxnSpPr>
              <a:cxnSpLocks noChangeShapeType="1"/>
            </p:cNvCxnSpPr>
            <p:nvPr/>
          </p:nvCxnSpPr>
          <p:spPr bwMode="auto">
            <a:xfrm flipH="1">
              <a:off x="1083476" y="1251542"/>
              <a:ext cx="234" cy="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9" name="Text Box 1634"/>
            <p:cNvSpPr txBox="1">
              <a:spLocks noChangeArrowheads="1"/>
            </p:cNvSpPr>
            <p:nvPr/>
          </p:nvSpPr>
          <p:spPr bwMode="auto">
            <a:xfrm>
              <a:off x="1083719" y="1251430"/>
              <a:ext cx="306" cy="272"/>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lgn="ctr">
                <a:spcBef>
                  <a:spcPts val="0"/>
                </a:spcBef>
                <a:spcAft>
                  <a:spcPts val="0"/>
                </a:spcAft>
              </a:pPr>
              <a:r>
                <a:rPr lang="en-CA" sz="800" b="1">
                  <a:effectLst/>
                  <a:latin typeface="Zurich BT"/>
                  <a:ea typeface="Times New Roman"/>
                  <a:cs typeface="Arial"/>
                </a:rPr>
                <a:t>3</a:t>
              </a:r>
              <a:endParaRPr lang="en-US" sz="1200">
                <a:effectLst/>
                <a:latin typeface="Times New Roman"/>
                <a:ea typeface="PMingLiU"/>
              </a:endParaRPr>
            </a:p>
          </p:txBody>
        </p:sp>
      </p:grpSp>
      <p:grpSp>
        <p:nvGrpSpPr>
          <p:cNvPr id="92" name="Group 91"/>
          <p:cNvGrpSpPr/>
          <p:nvPr/>
        </p:nvGrpSpPr>
        <p:grpSpPr>
          <a:xfrm>
            <a:off x="638627" y="982435"/>
            <a:ext cx="7649029" cy="3132365"/>
            <a:chOff x="4572000" y="3429000"/>
            <a:chExt cx="5632450" cy="2918460"/>
          </a:xfrm>
        </p:grpSpPr>
        <p:sp>
          <p:nvSpPr>
            <p:cNvPr id="71" name="Rectangle 70"/>
            <p:cNvSpPr/>
            <p:nvPr/>
          </p:nvSpPr>
          <p:spPr>
            <a:xfrm>
              <a:off x="4572000" y="3429000"/>
              <a:ext cx="5632450" cy="2918460"/>
            </a:xfrm>
            <a:prstGeom prst="rect">
              <a:avLst/>
            </a:prstGeom>
          </p:spPr>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150" y="3538728"/>
              <a:ext cx="5049276" cy="2730938"/>
            </a:xfrm>
            <a:prstGeom prst="rect">
              <a:avLst/>
            </a:prstGeom>
          </p:spPr>
        </p:pic>
        <p:cxnSp>
          <p:nvCxnSpPr>
            <p:cNvPr id="76" name="AutoShape 1626"/>
            <p:cNvCxnSpPr>
              <a:cxnSpLocks noChangeShapeType="1"/>
            </p:cNvCxnSpPr>
            <p:nvPr/>
          </p:nvCxnSpPr>
          <p:spPr bwMode="auto">
            <a:xfrm flipV="1">
              <a:off x="5434131" y="4164194"/>
              <a:ext cx="3006" cy="17008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77" name="Group 76"/>
            <p:cNvGrpSpPr>
              <a:grpSpLocks/>
            </p:cNvGrpSpPr>
            <p:nvPr/>
          </p:nvGrpSpPr>
          <p:grpSpPr bwMode="auto">
            <a:xfrm>
              <a:off x="5107590" y="3770745"/>
              <a:ext cx="183938" cy="314928"/>
              <a:chOff x="449876" y="245140"/>
              <a:chExt cx="306" cy="524"/>
            </a:xfrm>
          </p:grpSpPr>
          <p:cxnSp>
            <p:nvCxnSpPr>
              <p:cNvPr id="90" name="AutoShape 1629"/>
              <p:cNvCxnSpPr>
                <a:cxnSpLocks noChangeShapeType="1"/>
              </p:cNvCxnSpPr>
              <p:nvPr/>
            </p:nvCxnSpPr>
            <p:spPr bwMode="auto">
              <a:xfrm>
                <a:off x="450018" y="245381"/>
                <a:ext cx="5" cy="283"/>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1" name="Text Box 1628"/>
              <p:cNvSpPr txBox="1">
                <a:spLocks noChangeArrowheads="1"/>
              </p:cNvSpPr>
              <p:nvPr/>
            </p:nvSpPr>
            <p:spPr bwMode="auto">
              <a:xfrm>
                <a:off x="449876" y="245140"/>
                <a:ext cx="306" cy="272"/>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lgn="ctr">
                  <a:spcBef>
                    <a:spcPts val="0"/>
                  </a:spcBef>
                  <a:spcAft>
                    <a:spcPts val="0"/>
                  </a:spcAft>
                </a:pPr>
                <a:r>
                  <a:rPr lang="en-CA" sz="1100" b="1">
                    <a:effectLst/>
                    <a:latin typeface="Zurich BT" pitchFamily="34" charset="0"/>
                    <a:ea typeface="Times New Roman"/>
                    <a:cs typeface="Arial"/>
                  </a:rPr>
                  <a:t>1</a:t>
                </a:r>
                <a:endParaRPr lang="en-US" sz="1100">
                  <a:effectLst/>
                  <a:latin typeface="Zurich BT" pitchFamily="34" charset="0"/>
                  <a:ea typeface="PMingLiU"/>
                </a:endParaRPr>
              </a:p>
            </p:txBody>
          </p:sp>
        </p:grpSp>
        <p:cxnSp>
          <p:nvCxnSpPr>
            <p:cNvPr id="78" name="AutoShape 1632"/>
            <p:cNvCxnSpPr>
              <a:cxnSpLocks noChangeShapeType="1"/>
            </p:cNvCxnSpPr>
            <p:nvPr/>
          </p:nvCxnSpPr>
          <p:spPr bwMode="auto">
            <a:xfrm>
              <a:off x="7929967" y="4605886"/>
              <a:ext cx="3006" cy="17008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80" name="Group 79"/>
            <p:cNvGrpSpPr>
              <a:grpSpLocks/>
            </p:cNvGrpSpPr>
            <p:nvPr/>
          </p:nvGrpSpPr>
          <p:grpSpPr bwMode="auto">
            <a:xfrm>
              <a:off x="6287501" y="5709864"/>
              <a:ext cx="183938" cy="314928"/>
              <a:chOff x="1696321" y="2293936"/>
              <a:chExt cx="306" cy="524"/>
            </a:xfrm>
          </p:grpSpPr>
          <p:cxnSp>
            <p:nvCxnSpPr>
              <p:cNvPr id="86" name="AutoShape 1638"/>
              <p:cNvCxnSpPr>
                <a:cxnSpLocks noChangeShapeType="1"/>
              </p:cNvCxnSpPr>
              <p:nvPr/>
            </p:nvCxnSpPr>
            <p:spPr bwMode="auto">
              <a:xfrm>
                <a:off x="1696472" y="2294177"/>
                <a:ext cx="5" cy="283"/>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7" name="Text Box 1637"/>
              <p:cNvSpPr txBox="1">
                <a:spLocks noChangeArrowheads="1"/>
              </p:cNvSpPr>
              <p:nvPr/>
            </p:nvSpPr>
            <p:spPr bwMode="auto">
              <a:xfrm>
                <a:off x="1696321" y="2293936"/>
                <a:ext cx="306" cy="272"/>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lgn="ctr">
                  <a:spcBef>
                    <a:spcPts val="0"/>
                  </a:spcBef>
                  <a:spcAft>
                    <a:spcPts val="0"/>
                  </a:spcAft>
                </a:pPr>
                <a:r>
                  <a:rPr lang="en-CA" sz="1100" b="1">
                    <a:effectLst/>
                    <a:latin typeface="Zurich BT" pitchFamily="34" charset="0"/>
                    <a:ea typeface="Times New Roman"/>
                    <a:cs typeface="Arial"/>
                  </a:rPr>
                  <a:t>7</a:t>
                </a:r>
                <a:endParaRPr lang="en-US" sz="1100" b="1">
                  <a:effectLst/>
                  <a:latin typeface="Zurich BT" pitchFamily="34" charset="0"/>
                  <a:ea typeface="Times New Roman"/>
                  <a:cs typeface="Arial"/>
                </a:endParaRPr>
              </a:p>
            </p:txBody>
          </p:sp>
        </p:grpSp>
        <p:cxnSp>
          <p:nvCxnSpPr>
            <p:cNvPr id="81" name="AutoShape 1639"/>
            <p:cNvCxnSpPr>
              <a:cxnSpLocks noChangeShapeType="1"/>
            </p:cNvCxnSpPr>
            <p:nvPr/>
          </p:nvCxnSpPr>
          <p:spPr bwMode="auto">
            <a:xfrm rot="5400000" flipH="1">
              <a:off x="9317757" y="4398577"/>
              <a:ext cx="601" cy="170113"/>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2" name="AutoShape 1642"/>
            <p:cNvSpPr>
              <a:spLocks/>
            </p:cNvSpPr>
            <p:nvPr/>
          </p:nvSpPr>
          <p:spPr bwMode="auto">
            <a:xfrm flipV="1">
              <a:off x="4860857" y="4125652"/>
              <a:ext cx="159293" cy="1947262"/>
            </a:xfrm>
            <a:prstGeom prst="leftBrace">
              <a:avLst>
                <a:gd name="adj1" fmla="val 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spcBef>
                  <a:spcPts val="0"/>
                </a:spcBef>
                <a:spcAft>
                  <a:spcPts val="0"/>
                </a:spcAft>
              </a:pPr>
              <a:r>
                <a:rPr lang="en-CA" sz="1100">
                  <a:effectLst/>
                  <a:latin typeface="Zurich BT" pitchFamily="34" charset="0"/>
                  <a:ea typeface="Times New Roman"/>
                  <a:cs typeface="Times New Roman"/>
                </a:rPr>
                <a:t> </a:t>
              </a:r>
              <a:endParaRPr lang="en-US" sz="1100">
                <a:effectLst/>
                <a:latin typeface="Zurich BT" pitchFamily="34" charset="0"/>
                <a:ea typeface="Calibri"/>
                <a:cs typeface="Times New Roman"/>
              </a:endParaRPr>
            </a:p>
          </p:txBody>
        </p:sp>
        <p:sp>
          <p:nvSpPr>
            <p:cNvPr id="83" name="Text Box 1625"/>
            <p:cNvSpPr txBox="1">
              <a:spLocks noChangeArrowheads="1"/>
            </p:cNvSpPr>
            <p:nvPr/>
          </p:nvSpPr>
          <p:spPr bwMode="auto">
            <a:xfrm>
              <a:off x="5346227" y="4338693"/>
              <a:ext cx="183959" cy="163508"/>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lgn="ctr">
                <a:spcBef>
                  <a:spcPts val="0"/>
                </a:spcBef>
                <a:spcAft>
                  <a:spcPts val="0"/>
                </a:spcAft>
              </a:pPr>
              <a:r>
                <a:rPr lang="en-CA" sz="1100" b="1">
                  <a:effectLst/>
                  <a:latin typeface="Zurich BT" pitchFamily="34" charset="0"/>
                  <a:ea typeface="Times New Roman"/>
                  <a:cs typeface="Arial"/>
                </a:rPr>
                <a:t>2</a:t>
              </a:r>
              <a:endParaRPr lang="en-US" sz="1100">
                <a:effectLst/>
                <a:latin typeface="Zurich BT" pitchFamily="34" charset="0"/>
                <a:ea typeface="PMingLiU"/>
              </a:endParaRPr>
            </a:p>
          </p:txBody>
        </p:sp>
        <p:sp>
          <p:nvSpPr>
            <p:cNvPr id="84" name="Text Box 1631"/>
            <p:cNvSpPr txBox="1">
              <a:spLocks noChangeArrowheads="1"/>
            </p:cNvSpPr>
            <p:nvPr/>
          </p:nvSpPr>
          <p:spPr bwMode="auto">
            <a:xfrm>
              <a:off x="7844539" y="4463805"/>
              <a:ext cx="183959" cy="163508"/>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lgn="ctr">
                <a:spcBef>
                  <a:spcPts val="0"/>
                </a:spcBef>
                <a:spcAft>
                  <a:spcPts val="0"/>
                </a:spcAft>
              </a:pPr>
              <a:r>
                <a:rPr lang="en-CA" sz="1100" b="1">
                  <a:effectLst/>
                  <a:latin typeface="Zurich BT" pitchFamily="34" charset="0"/>
                  <a:ea typeface="Times New Roman"/>
                  <a:cs typeface="Arial"/>
                </a:rPr>
                <a:t>4</a:t>
              </a:r>
              <a:endParaRPr lang="en-US" sz="1100">
                <a:effectLst/>
                <a:latin typeface="Zurich BT" pitchFamily="34" charset="0"/>
                <a:ea typeface="PMingLiU"/>
              </a:endParaRPr>
            </a:p>
          </p:txBody>
        </p:sp>
        <p:sp>
          <p:nvSpPr>
            <p:cNvPr id="85" name="Text Box 1640"/>
            <p:cNvSpPr txBox="1">
              <a:spLocks noChangeArrowheads="1"/>
            </p:cNvSpPr>
            <p:nvPr/>
          </p:nvSpPr>
          <p:spPr bwMode="auto">
            <a:xfrm>
              <a:off x="9398503" y="4398167"/>
              <a:ext cx="183959" cy="163508"/>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lgn="ctr">
                <a:spcBef>
                  <a:spcPts val="0"/>
                </a:spcBef>
                <a:spcAft>
                  <a:spcPts val="0"/>
                </a:spcAft>
              </a:pPr>
              <a:r>
                <a:rPr lang="en-CA" sz="1100" b="1">
                  <a:effectLst/>
                  <a:latin typeface="Zurich BT" pitchFamily="34" charset="0"/>
                  <a:ea typeface="Times New Roman"/>
                  <a:cs typeface="Arial"/>
                </a:rPr>
                <a:t>5</a:t>
              </a:r>
              <a:endParaRPr lang="en-US" sz="1100">
                <a:effectLst/>
                <a:latin typeface="Zurich BT" pitchFamily="34" charset="0"/>
                <a:ea typeface="PMingLiU"/>
              </a:endParaRPr>
            </a:p>
          </p:txBody>
        </p:sp>
        <p:sp>
          <p:nvSpPr>
            <p:cNvPr id="74" name="Text Box 1641"/>
            <p:cNvSpPr txBox="1">
              <a:spLocks noChangeArrowheads="1"/>
            </p:cNvSpPr>
            <p:nvPr/>
          </p:nvSpPr>
          <p:spPr bwMode="auto">
            <a:xfrm>
              <a:off x="4681728" y="5022825"/>
              <a:ext cx="183959" cy="163508"/>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lgn="ctr">
                <a:spcBef>
                  <a:spcPts val="0"/>
                </a:spcBef>
                <a:spcAft>
                  <a:spcPts val="0"/>
                </a:spcAft>
              </a:pPr>
              <a:r>
                <a:rPr lang="en-CA" sz="1100" b="1" dirty="0">
                  <a:effectLst/>
                  <a:latin typeface="Zurich BT" pitchFamily="34" charset="0"/>
                  <a:ea typeface="Times New Roman"/>
                  <a:cs typeface="Arial"/>
                </a:rPr>
                <a:t>6</a:t>
              </a:r>
              <a:endParaRPr lang="en-US" sz="1100" dirty="0">
                <a:effectLst/>
                <a:latin typeface="Zurich BT" pitchFamily="34" charset="0"/>
                <a:ea typeface="PMingLiU"/>
              </a:endParaRPr>
            </a:p>
          </p:txBody>
        </p:sp>
      </p:grpSp>
    </p:spTree>
    <p:extLst>
      <p:ext uri="{BB962C8B-B14F-4D97-AF65-F5344CB8AC3E}">
        <p14:creationId xmlns:p14="http://schemas.microsoft.com/office/powerpoint/2010/main" val="427667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Quan</a:t>
            </a:r>
            <a:r>
              <a:rPr lang="en-US" dirty="0"/>
              <a:t> </a:t>
            </a:r>
            <a:r>
              <a:rPr lang="en-US" dirty="0" err="1"/>
              <a:t>sát</a:t>
            </a:r>
            <a:r>
              <a:rPr lang="en-US" dirty="0"/>
              <a:t> </a:t>
            </a:r>
            <a:r>
              <a:rPr lang="en-US" dirty="0" err="1"/>
              <a:t>màn</a:t>
            </a:r>
            <a:r>
              <a:rPr lang="en-US" dirty="0"/>
              <a:t> </a:t>
            </a:r>
            <a:r>
              <a:rPr lang="en-US" dirty="0" err="1"/>
              <a:t>hình</a:t>
            </a:r>
            <a:r>
              <a:rPr lang="en-US" dirty="0"/>
              <a:t> (Access)</a:t>
            </a:r>
          </a:p>
        </p:txBody>
      </p:sp>
      <p:graphicFrame>
        <p:nvGraphicFramePr>
          <p:cNvPr id="30" name="Content Placeholder 29"/>
          <p:cNvGraphicFramePr>
            <a:graphicFrameLocks noGrp="1"/>
          </p:cNvGraphicFramePr>
          <p:nvPr>
            <p:ph idx="1"/>
            <p:extLst>
              <p:ext uri="{D42A27DB-BD31-4B8C-83A1-F6EECF244321}">
                <p14:modId xmlns:p14="http://schemas.microsoft.com/office/powerpoint/2010/main" val="464480960"/>
              </p:ext>
            </p:extLst>
          </p:nvPr>
        </p:nvGraphicFramePr>
        <p:xfrm>
          <a:off x="1155879" y="4067056"/>
          <a:ext cx="6812463" cy="800100"/>
        </p:xfrm>
        <a:graphic>
          <a:graphicData uri="http://schemas.openxmlformats.org/drawingml/2006/table">
            <a:tbl>
              <a:tblPr firstRow="1" firstCol="1" bandRow="1">
                <a:tableStyleId>{2D5ABB26-0587-4C30-8999-92F81FD0307C}</a:tableStyleId>
              </a:tblPr>
              <a:tblGrid>
                <a:gridCol w="306201">
                  <a:extLst>
                    <a:ext uri="{9D8B030D-6E8A-4147-A177-3AD203B41FA5}">
                      <a16:colId xmlns:a16="http://schemas.microsoft.com/office/drawing/2014/main" val="20000"/>
                    </a:ext>
                  </a:extLst>
                </a:gridCol>
                <a:gridCol w="2250474">
                  <a:extLst>
                    <a:ext uri="{9D8B030D-6E8A-4147-A177-3AD203B41FA5}">
                      <a16:colId xmlns:a16="http://schemas.microsoft.com/office/drawing/2014/main" val="20001"/>
                    </a:ext>
                  </a:extLst>
                </a:gridCol>
                <a:gridCol w="305200">
                  <a:extLst>
                    <a:ext uri="{9D8B030D-6E8A-4147-A177-3AD203B41FA5}">
                      <a16:colId xmlns:a16="http://schemas.microsoft.com/office/drawing/2014/main" val="20002"/>
                    </a:ext>
                  </a:extLst>
                </a:gridCol>
                <a:gridCol w="1871226">
                  <a:extLst>
                    <a:ext uri="{9D8B030D-6E8A-4147-A177-3AD203B41FA5}">
                      <a16:colId xmlns:a16="http://schemas.microsoft.com/office/drawing/2014/main" val="20003"/>
                    </a:ext>
                  </a:extLst>
                </a:gridCol>
                <a:gridCol w="306201">
                  <a:extLst>
                    <a:ext uri="{9D8B030D-6E8A-4147-A177-3AD203B41FA5}">
                      <a16:colId xmlns:a16="http://schemas.microsoft.com/office/drawing/2014/main" val="20004"/>
                    </a:ext>
                  </a:extLst>
                </a:gridCol>
                <a:gridCol w="1773161">
                  <a:extLst>
                    <a:ext uri="{9D8B030D-6E8A-4147-A177-3AD203B41FA5}">
                      <a16:colId xmlns:a16="http://schemas.microsoft.com/office/drawing/2014/main" val="20005"/>
                    </a:ext>
                  </a:extLst>
                </a:gridCol>
              </a:tblGrid>
              <a:tr h="117444">
                <a:tc>
                  <a:txBody>
                    <a:bodyPr/>
                    <a:lstStyle/>
                    <a:p>
                      <a:pPr marL="0" marR="0" algn="ctr">
                        <a:lnSpc>
                          <a:spcPct val="115000"/>
                        </a:lnSpc>
                        <a:spcBef>
                          <a:spcPts val="100"/>
                        </a:spcBef>
                        <a:spcAft>
                          <a:spcPts val="100"/>
                        </a:spcAft>
                      </a:pPr>
                      <a:r>
                        <a:rPr lang="en-US" sz="800" dirty="0">
                          <a:effectLst/>
                          <a:latin typeface="Zurich BT" pitchFamily="34" charset="0"/>
                        </a:rPr>
                        <a:t>1</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Thanh </a:t>
                      </a:r>
                      <a:r>
                        <a:rPr lang="en-US" sz="800" dirty="0" err="1">
                          <a:effectLst/>
                          <a:latin typeface="Zurich BT" pitchFamily="34" charset="0"/>
                        </a:rPr>
                        <a:t>tiêu</a:t>
                      </a:r>
                      <a:r>
                        <a:rPr lang="en-US" sz="800" dirty="0">
                          <a:effectLst/>
                          <a:latin typeface="Zurich BT" pitchFamily="34" charset="0"/>
                        </a:rPr>
                        <a:t> </a:t>
                      </a:r>
                      <a:r>
                        <a:rPr lang="en-US" sz="800" dirty="0" err="1">
                          <a:effectLst/>
                          <a:latin typeface="Zurich BT" pitchFamily="34" charset="0"/>
                        </a:rPr>
                        <a:t>đề</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4</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a:effectLst/>
                          <a:latin typeface="Zurich BT" pitchFamily="34" charset="0"/>
                        </a:rPr>
                        <a:t>Thanh </a:t>
                      </a:r>
                      <a:r>
                        <a:rPr lang="en-US" sz="800" dirty="0" err="1">
                          <a:effectLst/>
                          <a:latin typeface="Zurich BT" pitchFamily="34" charset="0"/>
                        </a:rPr>
                        <a:t>ngăn</a:t>
                      </a:r>
                      <a:r>
                        <a:rPr lang="en-US" sz="800" dirty="0">
                          <a:effectLst/>
                          <a:latin typeface="Zurich BT" pitchFamily="34" charset="0"/>
                        </a:rPr>
                        <a:t> </a:t>
                      </a:r>
                      <a:r>
                        <a:rPr lang="en-US" sz="800" dirty="0" err="1">
                          <a:effectLst/>
                          <a:latin typeface="Zurich BT" pitchFamily="34" charset="0"/>
                        </a:rPr>
                        <a:t>cách</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7</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vi-VN" sz="800" dirty="0">
                          <a:effectLst/>
                          <a:latin typeface="Zurich BT" pitchFamily="34" charset="0"/>
                        </a:rPr>
                        <a:t>Các nút điều hướng</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0"/>
                  </a:ext>
                </a:extLst>
              </a:tr>
              <a:tr h="30947">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1"/>
                  </a:ext>
                </a:extLst>
              </a:tr>
              <a:tr h="234887">
                <a:tc>
                  <a:txBody>
                    <a:bodyPr/>
                    <a:lstStyle/>
                    <a:p>
                      <a:pPr marL="0" marR="0" algn="ctr">
                        <a:lnSpc>
                          <a:spcPct val="115000"/>
                        </a:lnSpc>
                        <a:spcBef>
                          <a:spcPts val="100"/>
                        </a:spcBef>
                        <a:spcAft>
                          <a:spcPts val="100"/>
                        </a:spcAft>
                      </a:pPr>
                      <a:r>
                        <a:rPr lang="en-US" sz="800" dirty="0">
                          <a:effectLst/>
                          <a:latin typeface="Zurich BT" pitchFamily="34" charset="0"/>
                        </a:rPr>
                        <a:t>2</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Mở</a:t>
                      </a:r>
                      <a:r>
                        <a:rPr lang="en-US" sz="800" dirty="0">
                          <a:effectLst/>
                          <a:latin typeface="Zurich BT" pitchFamily="34" charset="0"/>
                        </a:rPr>
                        <a:t> </a:t>
                      </a:r>
                      <a:r>
                        <a:rPr lang="en-US" sz="800" dirty="0" err="1">
                          <a:effectLst/>
                          <a:latin typeface="Zurich BT" pitchFamily="34" charset="0"/>
                        </a:rPr>
                        <a:t>hộp</a:t>
                      </a:r>
                      <a:r>
                        <a:rPr lang="en-US" sz="800" dirty="0">
                          <a:effectLst/>
                          <a:latin typeface="Zurich BT" pitchFamily="34" charset="0"/>
                        </a:rPr>
                        <a:t> </a:t>
                      </a:r>
                      <a:r>
                        <a:rPr lang="en-US" sz="800" dirty="0" err="1">
                          <a:effectLst/>
                          <a:latin typeface="Zurich BT" pitchFamily="34" charset="0"/>
                        </a:rPr>
                        <a:t>thoại</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tabLst>
                          <a:tab pos="96520" algn="ctr"/>
                        </a:tabLst>
                      </a:pPr>
                      <a:r>
                        <a:rPr lang="en-US" sz="800" dirty="0">
                          <a:effectLst/>
                          <a:latin typeface="Zurich BT" pitchFamily="34" charset="0"/>
                        </a:rPr>
                        <a:t>	5</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Vùng</a:t>
                      </a:r>
                      <a:r>
                        <a:rPr lang="en-US" sz="800" dirty="0">
                          <a:effectLst/>
                          <a:latin typeface="Zurich BT" pitchFamily="34" charset="0"/>
                        </a:rPr>
                        <a:t> </a:t>
                      </a:r>
                      <a:r>
                        <a:rPr lang="en-US" sz="800" dirty="0" err="1">
                          <a:effectLst/>
                          <a:latin typeface="Zurich BT" pitchFamily="34" charset="0"/>
                        </a:rPr>
                        <a:t>diện</a:t>
                      </a:r>
                      <a:r>
                        <a:rPr lang="en-US" sz="800" dirty="0">
                          <a:effectLst/>
                          <a:latin typeface="Zurich BT" pitchFamily="34" charset="0"/>
                        </a:rPr>
                        <a:t> </a:t>
                      </a:r>
                      <a:r>
                        <a:rPr lang="en-US" sz="800" dirty="0" err="1">
                          <a:effectLst/>
                          <a:latin typeface="Zurich BT" pitchFamily="34" charset="0"/>
                        </a:rPr>
                        <a:t>tích</a:t>
                      </a:r>
                      <a:r>
                        <a:rPr lang="en-US" sz="800" dirty="0">
                          <a:effectLst/>
                          <a:latin typeface="Zurich BT" pitchFamily="34" charset="0"/>
                        </a:rPr>
                        <a:t> </a:t>
                      </a:r>
                      <a:r>
                        <a:rPr lang="en-US" sz="800" dirty="0" err="1">
                          <a:effectLst/>
                          <a:latin typeface="Zurich BT" pitchFamily="34" charset="0"/>
                        </a:rPr>
                        <a:t>làm</a:t>
                      </a:r>
                      <a:r>
                        <a:rPr lang="en-US" sz="800" dirty="0">
                          <a:effectLst/>
                          <a:latin typeface="Zurich BT" pitchFamily="34" charset="0"/>
                        </a:rPr>
                        <a:t> </a:t>
                      </a:r>
                      <a:r>
                        <a:rPr lang="en-US" sz="800" dirty="0" err="1">
                          <a:effectLst/>
                          <a:latin typeface="Zurich BT" pitchFamily="34" charset="0"/>
                        </a:rPr>
                        <a:t>việc</a:t>
                      </a:r>
                      <a:r>
                        <a:rPr lang="en-US" sz="800" dirty="0">
                          <a:effectLst/>
                          <a:latin typeface="Zurich BT" pitchFamily="34" charset="0"/>
                        </a:rPr>
                        <a:t> </a:t>
                      </a:r>
                      <a:r>
                        <a:rPr lang="en-US" sz="800" dirty="0" err="1">
                          <a:effectLst/>
                          <a:latin typeface="Zurich BT" pitchFamily="34" charset="0"/>
                        </a:rPr>
                        <a:t>của</a:t>
                      </a:r>
                      <a:r>
                        <a:rPr lang="en-US" sz="800" dirty="0">
                          <a:effectLst/>
                          <a:latin typeface="Zurich BT" pitchFamily="34" charset="0"/>
                        </a:rPr>
                        <a:t> Access</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8</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Bộ</a:t>
                      </a:r>
                      <a:r>
                        <a:rPr lang="en-US" sz="800" dirty="0">
                          <a:effectLst/>
                          <a:latin typeface="Zurich BT" pitchFamily="34" charset="0"/>
                        </a:rPr>
                        <a:t> </a:t>
                      </a:r>
                      <a:r>
                        <a:rPr lang="en-US" sz="800" dirty="0" err="1">
                          <a:effectLst/>
                          <a:latin typeface="Zurich BT" pitchFamily="34" charset="0"/>
                        </a:rPr>
                        <a:t>lọc</a:t>
                      </a:r>
                      <a:endParaRPr lang="en-US" sz="800" dirty="0">
                        <a:effectLst/>
                        <a:latin typeface="Zurich BT" pitchFamily="34" charset="0"/>
                      </a:endParaRPr>
                    </a:p>
                  </a:txBody>
                  <a:tcPr marL="68580" marR="68580" marT="0" marB="0"/>
                </a:tc>
                <a:extLst>
                  <a:ext uri="{0D108BD9-81ED-4DB2-BD59-A6C34878D82A}">
                    <a16:rowId xmlns:a16="http://schemas.microsoft.com/office/drawing/2014/main" val="10002"/>
                  </a:ext>
                </a:extLst>
              </a:tr>
              <a:tr h="208597">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3"/>
                  </a:ext>
                </a:extLst>
              </a:tr>
              <a:tr h="117444">
                <a:tc>
                  <a:txBody>
                    <a:bodyPr/>
                    <a:lstStyle/>
                    <a:p>
                      <a:pPr marL="0" marR="0" algn="ctr">
                        <a:lnSpc>
                          <a:spcPct val="115000"/>
                        </a:lnSpc>
                        <a:spcBef>
                          <a:spcPts val="100"/>
                        </a:spcBef>
                        <a:spcAft>
                          <a:spcPts val="100"/>
                        </a:spcAft>
                      </a:pPr>
                      <a:r>
                        <a:rPr lang="en-US" sz="800" dirty="0">
                          <a:effectLst/>
                          <a:latin typeface="Zurich BT" pitchFamily="34" charset="0"/>
                        </a:rPr>
                        <a:t>3</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vi-VN" sz="800" dirty="0">
                          <a:effectLst/>
                          <a:latin typeface="Zurich BT" pitchFamily="34" charset="0"/>
                        </a:rPr>
                        <a:t>Nút đóng đối tượng</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tabLst>
                          <a:tab pos="96520" algn="ctr"/>
                        </a:tabLst>
                      </a:pPr>
                      <a:r>
                        <a:rPr lang="en-US" sz="800" dirty="0">
                          <a:effectLst/>
                          <a:latin typeface="Zurich BT" pitchFamily="34" charset="0"/>
                        </a:rPr>
                        <a:t>	6</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vi-VN" sz="800" dirty="0">
                          <a:effectLst/>
                          <a:latin typeface="Zurich BT" pitchFamily="34" charset="0"/>
                        </a:rPr>
                        <a:t>Khung điều hướng</a:t>
                      </a:r>
                      <a:endParaRPr lang="en-US" sz="800" b="1" dirty="0">
                        <a:effectLst/>
                        <a:latin typeface="Zurich BT" pitchFamily="34" charset="0"/>
                        <a:ea typeface="Times New Roman"/>
                        <a:cs typeface="Arial"/>
                      </a:endParaRPr>
                    </a:p>
                  </a:txBody>
                  <a:tcPr marL="68580" marR="68580" marT="0" marB="0"/>
                </a:tc>
                <a:tc>
                  <a:txBody>
                    <a:bodyPr/>
                    <a:lstStyle/>
                    <a:p>
                      <a:pPr marL="0" marR="0" algn="ctr">
                        <a:lnSpc>
                          <a:spcPct val="115000"/>
                        </a:lnSpc>
                        <a:spcBef>
                          <a:spcPts val="100"/>
                        </a:spcBef>
                        <a:spcAft>
                          <a:spcPts val="100"/>
                        </a:spcAft>
                      </a:pPr>
                      <a:r>
                        <a:rPr lang="en-US" sz="800" dirty="0">
                          <a:effectLst/>
                          <a:latin typeface="Zurich BT" pitchFamily="34" charset="0"/>
                        </a:rPr>
                        <a:t>9</a:t>
                      </a:r>
                      <a:endParaRPr lang="en-US" sz="800" b="1" dirty="0">
                        <a:effectLst/>
                        <a:latin typeface="Zurich BT" pitchFamily="34" charset="0"/>
                        <a:ea typeface="Times New Roman"/>
                        <a:cs typeface="Arial"/>
                      </a:endParaRPr>
                    </a:p>
                  </a:txBody>
                  <a:tcPr marL="0" marR="0" marT="0" marB="0">
                    <a:solidFill>
                      <a:srgbClr val="F5C040"/>
                    </a:solidFill>
                  </a:tcPr>
                </a:tc>
                <a:tc>
                  <a:txBody>
                    <a:bodyPr/>
                    <a:lstStyle/>
                    <a:p>
                      <a:pPr marL="0" marR="0">
                        <a:lnSpc>
                          <a:spcPct val="115000"/>
                        </a:lnSpc>
                        <a:spcBef>
                          <a:spcPts val="100"/>
                        </a:spcBef>
                        <a:spcAft>
                          <a:spcPts val="100"/>
                        </a:spcAft>
                      </a:pPr>
                      <a:r>
                        <a:rPr lang="en-US" sz="800" dirty="0" err="1">
                          <a:effectLst/>
                          <a:latin typeface="Zurich BT" pitchFamily="34" charset="0"/>
                        </a:rPr>
                        <a:t>Tìm</a:t>
                      </a:r>
                      <a:r>
                        <a:rPr lang="en-US" sz="800" dirty="0">
                          <a:effectLst/>
                          <a:latin typeface="Zurich BT" pitchFamily="34" charset="0"/>
                        </a:rPr>
                        <a:t> </a:t>
                      </a:r>
                      <a:r>
                        <a:rPr lang="en-US" sz="800" dirty="0" err="1">
                          <a:effectLst/>
                          <a:latin typeface="Zurich BT" pitchFamily="34" charset="0"/>
                        </a:rPr>
                        <a:t>kiếm</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4"/>
                  </a:ext>
                </a:extLst>
              </a:tr>
              <a:tr h="30947">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68580" marR="68580" marT="0" marB="0"/>
                </a:tc>
                <a:tc>
                  <a:txBody>
                    <a:bodyPr/>
                    <a:lstStyle/>
                    <a:p>
                      <a:pPr marL="0" marR="0" algn="ctr">
                        <a:lnSpc>
                          <a:spcPts val="300"/>
                        </a:lnSpc>
                        <a:spcBef>
                          <a:spcPts val="200"/>
                        </a:spcBef>
                        <a:spcAft>
                          <a:spcPts val="0"/>
                        </a:spcAft>
                      </a:pPr>
                      <a:r>
                        <a:rPr lang="en-US" sz="800">
                          <a:effectLst/>
                          <a:latin typeface="Zurich BT" pitchFamily="34" charset="0"/>
                        </a:rPr>
                        <a:t> </a:t>
                      </a:r>
                      <a:endParaRPr lang="en-US" sz="800" b="1">
                        <a:effectLst/>
                        <a:latin typeface="Zurich BT" pitchFamily="34" charset="0"/>
                        <a:ea typeface="Times New Roman"/>
                        <a:cs typeface="Arial"/>
                      </a:endParaRPr>
                    </a:p>
                  </a:txBody>
                  <a:tcPr marL="0" marR="0" marT="0" marB="0"/>
                </a:tc>
                <a:tc>
                  <a:txBody>
                    <a:bodyPr/>
                    <a:lstStyle/>
                    <a:p>
                      <a:pPr marL="0" marR="0">
                        <a:lnSpc>
                          <a:spcPts val="300"/>
                        </a:lnSpc>
                        <a:spcBef>
                          <a:spcPts val="200"/>
                        </a:spcBef>
                        <a:spcAft>
                          <a:spcPts val="0"/>
                        </a:spcAft>
                      </a:pPr>
                      <a:r>
                        <a:rPr lang="en-US" sz="800" dirty="0">
                          <a:effectLst/>
                          <a:latin typeface="Zurich BT" pitchFamily="34" charset="0"/>
                        </a:rPr>
                        <a:t> </a:t>
                      </a:r>
                      <a:endParaRPr lang="en-US" sz="800" b="1" dirty="0">
                        <a:effectLst/>
                        <a:latin typeface="Zurich BT" pitchFamily="34" charset="0"/>
                        <a:ea typeface="Times New Roman"/>
                        <a:cs typeface="Arial"/>
                      </a:endParaRPr>
                    </a:p>
                  </a:txBody>
                  <a:tcPr marL="68580" marR="68580" marT="0" marB="0"/>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8</a:t>
            </a:fld>
            <a:endParaRPr lang="en-US" dirty="0"/>
          </a:p>
        </p:txBody>
      </p:sp>
      <p:grpSp>
        <p:nvGrpSpPr>
          <p:cNvPr id="6" name="Canvas 1015"/>
          <p:cNvGrpSpPr/>
          <p:nvPr/>
        </p:nvGrpSpPr>
        <p:grpSpPr>
          <a:xfrm>
            <a:off x="1243451" y="1062113"/>
            <a:ext cx="6582815" cy="2925536"/>
            <a:chOff x="0" y="0"/>
            <a:chExt cx="5632829" cy="3337790"/>
          </a:xfrm>
        </p:grpSpPr>
        <p:sp>
          <p:nvSpPr>
            <p:cNvPr id="7" name="Rectangle 6"/>
            <p:cNvSpPr/>
            <p:nvPr/>
          </p:nvSpPr>
          <p:spPr>
            <a:xfrm>
              <a:off x="0" y="0"/>
              <a:ext cx="5632450" cy="3336925"/>
            </a:xfrm>
            <a:prstGeom prst="rect">
              <a:avLst/>
            </a:prstGeom>
            <a:noFill/>
            <a:ln>
              <a:noFill/>
            </a:ln>
          </p:spPr>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
              <a:ext cx="5632829" cy="3337735"/>
            </a:xfrm>
            <a:prstGeom prst="rect">
              <a:avLst/>
            </a:prstGeom>
          </p:spPr>
        </p:pic>
        <p:cxnSp>
          <p:nvCxnSpPr>
            <p:cNvPr id="9" name="AutoShape 13"/>
            <p:cNvCxnSpPr>
              <a:cxnSpLocks noChangeAspect="1" noChangeShapeType="1"/>
            </p:cNvCxnSpPr>
            <p:nvPr/>
          </p:nvCxnSpPr>
          <p:spPr bwMode="auto">
            <a:xfrm flipV="1">
              <a:off x="3632299" y="1391803"/>
              <a:ext cx="0" cy="304800"/>
            </a:xfrm>
            <a:prstGeom prst="straightConnector1">
              <a:avLst/>
            </a:prstGeom>
            <a:noFill/>
            <a:ln w="6350">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10" name="AutoShape 40"/>
            <p:cNvCxnSpPr>
              <a:cxnSpLocks noChangeAspect="1" noChangeShapeType="1"/>
            </p:cNvCxnSpPr>
            <p:nvPr/>
          </p:nvCxnSpPr>
          <p:spPr bwMode="auto">
            <a:xfrm>
              <a:off x="564373" y="2271770"/>
              <a:ext cx="261" cy="304800"/>
            </a:xfrm>
            <a:prstGeom prst="straightConnector1">
              <a:avLst/>
            </a:prstGeom>
            <a:noFill/>
            <a:ln w="6350">
              <a:solidFill>
                <a:srgbClr val="000000"/>
              </a:solidFill>
              <a:round/>
              <a:headEnd type="triangle" w="med" len="med"/>
              <a:tailEnd w="med" len="med"/>
            </a:ln>
            <a:extLst>
              <a:ext uri="{909E8E84-426E-40DD-AFC4-6F175D3DCCD1}">
                <a14:hiddenFill xmlns:a14="http://schemas.microsoft.com/office/drawing/2010/main">
                  <a:noFill/>
                </a14:hiddenFill>
              </a:ext>
            </a:extLst>
          </p:spPr>
        </p:cxnSp>
        <p:cxnSp>
          <p:nvCxnSpPr>
            <p:cNvPr id="11" name="AutoShape 43"/>
            <p:cNvCxnSpPr>
              <a:cxnSpLocks noChangeAspect="1" noChangeShapeType="1"/>
            </p:cNvCxnSpPr>
            <p:nvPr/>
          </p:nvCxnSpPr>
          <p:spPr bwMode="auto">
            <a:xfrm flipV="1">
              <a:off x="3200698" y="94384"/>
              <a:ext cx="394" cy="22860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12"/>
            <p:cNvCxnSpPr>
              <a:cxnSpLocks noChangeAspect="1" noChangeShapeType="1"/>
            </p:cNvCxnSpPr>
            <p:nvPr/>
          </p:nvCxnSpPr>
          <p:spPr bwMode="auto">
            <a:xfrm>
              <a:off x="2697507" y="2819405"/>
              <a:ext cx="1270" cy="27495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11"/>
            <p:cNvCxnSpPr>
              <a:cxnSpLocks noChangeAspect="1" noChangeShapeType="1"/>
            </p:cNvCxnSpPr>
            <p:nvPr/>
          </p:nvCxnSpPr>
          <p:spPr bwMode="auto">
            <a:xfrm>
              <a:off x="2316061" y="2819385"/>
              <a:ext cx="635" cy="27495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7"/>
            <p:cNvCxnSpPr>
              <a:cxnSpLocks noChangeAspect="1" noChangeShapeType="1"/>
            </p:cNvCxnSpPr>
            <p:nvPr/>
          </p:nvCxnSpPr>
          <p:spPr bwMode="auto">
            <a:xfrm>
              <a:off x="1404539" y="2991365"/>
              <a:ext cx="0" cy="101600"/>
            </a:xfrm>
            <a:prstGeom prst="straightConnector1">
              <a:avLst/>
            </a:prstGeom>
            <a:noFill/>
            <a:ln w="6350">
              <a:solidFill>
                <a:srgbClr val="000000"/>
              </a:solidFill>
              <a:round/>
              <a:headEnd/>
              <a:tailEnd type="none" w="med" len="med"/>
            </a:ln>
            <a:extLst>
              <a:ext uri="{909E8E84-426E-40DD-AFC4-6F175D3DCCD1}">
                <a14:hiddenFill xmlns:a14="http://schemas.microsoft.com/office/drawing/2010/main">
                  <a:noFill/>
                </a14:hiddenFill>
              </a:ext>
            </a:extLst>
          </p:spPr>
        </p:cxnSp>
        <p:cxnSp>
          <p:nvCxnSpPr>
            <p:cNvPr id="15" name="AutoShape 8"/>
            <p:cNvCxnSpPr>
              <a:cxnSpLocks noChangeAspect="1" noChangeShapeType="1"/>
            </p:cNvCxnSpPr>
            <p:nvPr/>
          </p:nvCxnSpPr>
          <p:spPr bwMode="auto">
            <a:xfrm>
              <a:off x="1700158" y="2836657"/>
              <a:ext cx="201" cy="152400"/>
            </a:xfrm>
            <a:prstGeom prst="straightConnector1">
              <a:avLst/>
            </a:prstGeom>
            <a:noFill/>
            <a:ln w="6350">
              <a:solidFill>
                <a:srgbClr val="000000"/>
              </a:solidFill>
              <a:round/>
              <a:headEnd/>
              <a:tailEnd type="none" w="med" len="med"/>
            </a:ln>
            <a:extLst>
              <a:ext uri="{909E8E84-426E-40DD-AFC4-6F175D3DCCD1}">
                <a14:hiddenFill xmlns:a14="http://schemas.microsoft.com/office/drawing/2010/main">
                  <a:noFill/>
                </a14:hiddenFill>
              </a:ext>
            </a:extLst>
          </p:spPr>
        </p:cxnSp>
        <p:cxnSp>
          <p:nvCxnSpPr>
            <p:cNvPr id="16" name="AutoShape 9"/>
            <p:cNvCxnSpPr>
              <a:cxnSpLocks noChangeAspect="1" noChangeShapeType="1"/>
            </p:cNvCxnSpPr>
            <p:nvPr/>
          </p:nvCxnSpPr>
          <p:spPr bwMode="auto">
            <a:xfrm>
              <a:off x="1993440" y="2992878"/>
              <a:ext cx="469" cy="101600"/>
            </a:xfrm>
            <a:prstGeom prst="straightConnector1">
              <a:avLst/>
            </a:prstGeom>
            <a:noFill/>
            <a:ln w="6350">
              <a:solidFill>
                <a:srgbClr val="000000"/>
              </a:solidFill>
              <a:round/>
              <a:headEnd/>
              <a:tailEnd type="none" w="med" len="med"/>
            </a:ln>
            <a:extLst>
              <a:ext uri="{909E8E84-426E-40DD-AFC4-6F175D3DCCD1}">
                <a14:hiddenFill xmlns:a14="http://schemas.microsoft.com/office/drawing/2010/main">
                  <a:noFill/>
                </a14:hiddenFill>
              </a:ext>
            </a:extLst>
          </p:spPr>
        </p:cxnSp>
        <p:cxnSp>
          <p:nvCxnSpPr>
            <p:cNvPr id="17" name="AutoShape 10"/>
            <p:cNvCxnSpPr>
              <a:cxnSpLocks noChangeAspect="1" noChangeShapeType="1"/>
            </p:cNvCxnSpPr>
            <p:nvPr/>
          </p:nvCxnSpPr>
          <p:spPr bwMode="auto">
            <a:xfrm>
              <a:off x="1404519" y="2987074"/>
              <a:ext cx="596900" cy="6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13"/>
            <p:cNvCxnSpPr>
              <a:cxnSpLocks noChangeAspect="1" noChangeShapeType="1"/>
            </p:cNvCxnSpPr>
            <p:nvPr/>
          </p:nvCxnSpPr>
          <p:spPr bwMode="auto">
            <a:xfrm flipH="1">
              <a:off x="1105927" y="1951125"/>
              <a:ext cx="304800" cy="3"/>
            </a:xfrm>
            <a:prstGeom prst="straightConnector1">
              <a:avLst/>
            </a:prstGeom>
            <a:noFill/>
            <a:ln w="6350">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19" name="AutoShape 20"/>
            <p:cNvCxnSpPr>
              <a:cxnSpLocks noChangeAspect="1" noChangeShapeType="1"/>
            </p:cNvCxnSpPr>
            <p:nvPr/>
          </p:nvCxnSpPr>
          <p:spPr bwMode="auto">
            <a:xfrm>
              <a:off x="5513371" y="811713"/>
              <a:ext cx="0" cy="228600"/>
            </a:xfrm>
            <a:prstGeom prst="straightConnector1">
              <a:avLst/>
            </a:prstGeom>
            <a:noFill/>
            <a:ln w="6350">
              <a:solidFill>
                <a:srgbClr val="000000"/>
              </a:solidFill>
              <a:round/>
              <a:headEnd type="triangle" w="med" len="med"/>
              <a:tailEnd w="med" len="med"/>
            </a:ln>
            <a:extLst>
              <a:ext uri="{909E8E84-426E-40DD-AFC4-6F175D3DCCD1}">
                <a14:hiddenFill xmlns:a14="http://schemas.microsoft.com/office/drawing/2010/main">
                  <a:noFill/>
                </a14:hiddenFill>
              </a:ext>
            </a:extLst>
          </p:spPr>
        </p:cxnSp>
        <p:cxnSp>
          <p:nvCxnSpPr>
            <p:cNvPr id="20" name="AutoShape 42"/>
            <p:cNvCxnSpPr>
              <a:cxnSpLocks noChangeAspect="1" noChangeShapeType="1"/>
            </p:cNvCxnSpPr>
            <p:nvPr/>
          </p:nvCxnSpPr>
          <p:spPr bwMode="auto">
            <a:xfrm>
              <a:off x="734554" y="647334"/>
              <a:ext cx="228600" cy="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1897"/>
            <p:cNvSpPr txBox="1">
              <a:spLocks noChangeArrowheads="1"/>
            </p:cNvSpPr>
            <p:nvPr/>
          </p:nvSpPr>
          <p:spPr bwMode="auto">
            <a:xfrm>
              <a:off x="564626" y="576339"/>
              <a:ext cx="187960" cy="251655"/>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2</a:t>
              </a:r>
              <a:endParaRPr lang="en-US" sz="1100" b="1">
                <a:effectLst/>
                <a:latin typeface="Zurich BT"/>
                <a:ea typeface="Times New Roman"/>
                <a:cs typeface="Arial"/>
              </a:endParaRPr>
            </a:p>
          </p:txBody>
        </p:sp>
        <p:sp>
          <p:nvSpPr>
            <p:cNvPr id="22" name="Text Box 1898"/>
            <p:cNvSpPr txBox="1">
              <a:spLocks noChangeArrowheads="1"/>
            </p:cNvSpPr>
            <p:nvPr/>
          </p:nvSpPr>
          <p:spPr bwMode="auto">
            <a:xfrm>
              <a:off x="5412428" y="1039724"/>
              <a:ext cx="194400" cy="251655"/>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3</a:t>
              </a:r>
              <a:endParaRPr lang="en-US" sz="1100" b="1">
                <a:effectLst/>
                <a:latin typeface="Zurich BT"/>
                <a:ea typeface="Times New Roman"/>
                <a:cs typeface="Arial"/>
              </a:endParaRPr>
            </a:p>
          </p:txBody>
        </p:sp>
        <p:sp>
          <p:nvSpPr>
            <p:cNvPr id="23" name="Text Box 1899"/>
            <p:cNvSpPr txBox="1">
              <a:spLocks noChangeArrowheads="1"/>
            </p:cNvSpPr>
            <p:nvPr/>
          </p:nvSpPr>
          <p:spPr bwMode="auto">
            <a:xfrm>
              <a:off x="1410315" y="1872869"/>
              <a:ext cx="194400" cy="251655"/>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4</a:t>
              </a:r>
              <a:endParaRPr lang="en-US" sz="1100" b="1">
                <a:effectLst/>
                <a:latin typeface="Zurich BT"/>
                <a:ea typeface="Times New Roman"/>
                <a:cs typeface="Arial"/>
              </a:endParaRPr>
            </a:p>
          </p:txBody>
        </p:sp>
        <p:sp>
          <p:nvSpPr>
            <p:cNvPr id="24" name="Text Box 1900"/>
            <p:cNvSpPr txBox="1">
              <a:spLocks noChangeArrowheads="1"/>
            </p:cNvSpPr>
            <p:nvPr/>
          </p:nvSpPr>
          <p:spPr bwMode="auto">
            <a:xfrm>
              <a:off x="3535635" y="1695649"/>
              <a:ext cx="194945" cy="251655"/>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5</a:t>
              </a:r>
              <a:endParaRPr lang="en-US" sz="1100" b="1">
                <a:effectLst/>
                <a:latin typeface="Zurich BT"/>
                <a:ea typeface="Times New Roman"/>
                <a:cs typeface="Arial"/>
              </a:endParaRPr>
            </a:p>
          </p:txBody>
        </p:sp>
        <p:sp>
          <p:nvSpPr>
            <p:cNvPr id="25" name="Text Box 1908"/>
            <p:cNvSpPr txBox="1">
              <a:spLocks noChangeArrowheads="1"/>
            </p:cNvSpPr>
            <p:nvPr/>
          </p:nvSpPr>
          <p:spPr bwMode="auto">
            <a:xfrm>
              <a:off x="473152" y="2576418"/>
              <a:ext cx="194400" cy="251655"/>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6</a:t>
              </a:r>
              <a:endParaRPr lang="en-US" sz="1100" b="1">
                <a:effectLst/>
                <a:latin typeface="Zurich BT"/>
                <a:ea typeface="Times New Roman"/>
                <a:cs typeface="Arial"/>
              </a:endParaRPr>
            </a:p>
          </p:txBody>
        </p:sp>
        <p:sp>
          <p:nvSpPr>
            <p:cNvPr id="26" name="Text Box 1910"/>
            <p:cNvSpPr txBox="1">
              <a:spLocks noChangeArrowheads="1"/>
            </p:cNvSpPr>
            <p:nvPr/>
          </p:nvSpPr>
          <p:spPr bwMode="auto">
            <a:xfrm>
              <a:off x="1604706" y="2719305"/>
              <a:ext cx="194310" cy="251655"/>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7</a:t>
              </a:r>
              <a:endParaRPr lang="en-US" sz="1100" b="1">
                <a:effectLst/>
                <a:latin typeface="Zurich BT"/>
                <a:ea typeface="Times New Roman"/>
                <a:cs typeface="Arial"/>
              </a:endParaRPr>
            </a:p>
          </p:txBody>
        </p:sp>
        <p:sp>
          <p:nvSpPr>
            <p:cNvPr id="27" name="Text Box 1911"/>
            <p:cNvSpPr txBox="1">
              <a:spLocks noChangeArrowheads="1"/>
            </p:cNvSpPr>
            <p:nvPr/>
          </p:nvSpPr>
          <p:spPr bwMode="auto">
            <a:xfrm>
              <a:off x="2216391" y="2710173"/>
              <a:ext cx="194310" cy="251655"/>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8</a:t>
              </a:r>
              <a:endParaRPr lang="en-US" sz="1100" b="1">
                <a:effectLst/>
                <a:latin typeface="Zurich BT"/>
                <a:ea typeface="Times New Roman"/>
                <a:cs typeface="Arial"/>
              </a:endParaRPr>
            </a:p>
          </p:txBody>
        </p:sp>
        <p:sp>
          <p:nvSpPr>
            <p:cNvPr id="28" name="Text Box 1917"/>
            <p:cNvSpPr txBox="1">
              <a:spLocks noChangeArrowheads="1"/>
            </p:cNvSpPr>
            <p:nvPr/>
          </p:nvSpPr>
          <p:spPr bwMode="auto">
            <a:xfrm>
              <a:off x="2602661" y="2706241"/>
              <a:ext cx="194310" cy="251655"/>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a:ea typeface="Times New Roman"/>
                  <a:cs typeface="Arial"/>
                </a:rPr>
                <a:t>9</a:t>
              </a:r>
              <a:endParaRPr lang="en-US" sz="1100" b="1">
                <a:effectLst/>
                <a:latin typeface="Zurich BT"/>
                <a:ea typeface="Times New Roman"/>
                <a:cs typeface="Arial"/>
              </a:endParaRPr>
            </a:p>
          </p:txBody>
        </p:sp>
        <p:sp>
          <p:nvSpPr>
            <p:cNvPr id="29" name="Text Box 49"/>
            <p:cNvSpPr txBox="1">
              <a:spLocks noChangeArrowheads="1"/>
            </p:cNvSpPr>
            <p:nvPr/>
          </p:nvSpPr>
          <p:spPr bwMode="auto">
            <a:xfrm>
              <a:off x="3119799" y="321680"/>
              <a:ext cx="194400" cy="165600"/>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100" b="1">
                  <a:effectLst/>
                  <a:latin typeface="Zurich BT"/>
                  <a:ea typeface="Times New Roman"/>
                  <a:cs typeface="Arial"/>
                </a:rPr>
                <a:t>1</a:t>
              </a:r>
              <a:endParaRPr lang="en-US" sz="1100" b="1">
                <a:effectLst/>
                <a:latin typeface="Zurich BT"/>
                <a:ea typeface="Times New Roman"/>
                <a:cs typeface="Arial"/>
              </a:endParaRPr>
            </a:p>
          </p:txBody>
        </p:sp>
      </p:grpSp>
    </p:spTree>
    <p:extLst>
      <p:ext uri="{BB962C8B-B14F-4D97-AF65-F5344CB8AC3E}">
        <p14:creationId xmlns:p14="http://schemas.microsoft.com/office/powerpoint/2010/main" val="3812368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Quan</a:t>
            </a:r>
            <a:r>
              <a:rPr lang="en-US" dirty="0"/>
              <a:t> </a:t>
            </a:r>
            <a:r>
              <a:rPr lang="en-US" dirty="0" err="1"/>
              <a:t>sát</a:t>
            </a:r>
            <a:r>
              <a:rPr lang="en-US" dirty="0"/>
              <a:t> </a:t>
            </a:r>
            <a:r>
              <a:rPr lang="en-US" dirty="0" err="1"/>
              <a:t>màn</a:t>
            </a:r>
            <a:r>
              <a:rPr lang="en-US" dirty="0"/>
              <a:t> </a:t>
            </a:r>
            <a:r>
              <a:rPr lang="en-US" dirty="0" err="1"/>
              <a:t>hình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6421326"/>
              </p:ext>
            </p:extLst>
          </p:nvPr>
        </p:nvGraphicFramePr>
        <p:xfrm>
          <a:off x="123291" y="921225"/>
          <a:ext cx="8301518" cy="3570380"/>
        </p:xfrm>
        <a:graphic>
          <a:graphicData uri="http://schemas.openxmlformats.org/drawingml/2006/table">
            <a:tbl>
              <a:tblPr firstRow="1" firstCol="1" bandRow="1">
                <a:tableStyleId>{2D5ABB26-0587-4C30-8999-92F81FD0307C}</a:tableStyleId>
              </a:tblPr>
              <a:tblGrid>
                <a:gridCol w="2521933">
                  <a:extLst>
                    <a:ext uri="{9D8B030D-6E8A-4147-A177-3AD203B41FA5}">
                      <a16:colId xmlns:a16="http://schemas.microsoft.com/office/drawing/2014/main" val="20000"/>
                    </a:ext>
                  </a:extLst>
                </a:gridCol>
                <a:gridCol w="5779585">
                  <a:extLst>
                    <a:ext uri="{9D8B030D-6E8A-4147-A177-3AD203B41FA5}">
                      <a16:colId xmlns:a16="http://schemas.microsoft.com/office/drawing/2014/main" val="20001"/>
                    </a:ext>
                  </a:extLst>
                </a:gridCol>
              </a:tblGrid>
              <a:tr h="275565">
                <a:tc>
                  <a:txBody>
                    <a:bodyPr/>
                    <a:lstStyle/>
                    <a:p>
                      <a:pPr>
                        <a:lnSpc>
                          <a:spcPct val="115000"/>
                        </a:lnSpc>
                        <a:spcBef>
                          <a:spcPts val="100"/>
                        </a:spcBef>
                        <a:spcAft>
                          <a:spcPts val="100"/>
                        </a:spcAft>
                        <a:tabLst>
                          <a:tab pos="228600" algn="l"/>
                        </a:tabLst>
                      </a:pPr>
                      <a:r>
                        <a:rPr lang="en-US" sz="1400" b="1" dirty="0" err="1">
                          <a:effectLst/>
                          <a:latin typeface="Zurich BT" pitchFamily="34" charset="0"/>
                        </a:rPr>
                        <a:t>Thẻ</a:t>
                      </a:r>
                      <a:r>
                        <a:rPr lang="en-US" sz="1400" b="1" dirty="0">
                          <a:effectLst/>
                          <a:latin typeface="Zurich BT" pitchFamily="34" charset="0"/>
                        </a:rPr>
                        <a:t> File</a:t>
                      </a:r>
                      <a:endParaRPr lang="en-US" sz="1400" b="1" dirty="0">
                        <a:effectLst/>
                        <a:latin typeface="Zurich BT" pitchFamily="34" charset="0"/>
                        <a:ea typeface="Times New Roman"/>
                        <a:cs typeface="Calibri"/>
                      </a:endParaRPr>
                    </a:p>
                  </a:txBody>
                  <a:tcPr marL="54697" marR="54697" marT="0" marB="0"/>
                </a:tc>
                <a:tc>
                  <a:txBody>
                    <a:bodyPr/>
                    <a:lstStyle/>
                    <a:p>
                      <a:pPr marL="0" algn="just">
                        <a:lnSpc>
                          <a:spcPct val="115000"/>
                        </a:lnSpc>
                        <a:spcBef>
                          <a:spcPts val="100"/>
                        </a:spcBef>
                        <a:spcAft>
                          <a:spcPts val="100"/>
                        </a:spcAft>
                        <a:tabLst>
                          <a:tab pos="228600" algn="l"/>
                        </a:tabLst>
                      </a:pPr>
                      <a:r>
                        <a:rPr lang="en-US" sz="1500" dirty="0" err="1">
                          <a:effectLst/>
                          <a:latin typeface="Zurich BT" pitchFamily="34" charset="0"/>
                        </a:rPr>
                        <a:t>Hiển</a:t>
                      </a:r>
                      <a:r>
                        <a:rPr lang="en-US" sz="1500" baseline="0" dirty="0">
                          <a:effectLst/>
                          <a:latin typeface="Zurich BT" pitchFamily="34" charset="0"/>
                        </a:rPr>
                        <a:t> thị </a:t>
                      </a:r>
                      <a:r>
                        <a:rPr lang="en-US" sz="1500" baseline="0" dirty="0" err="1">
                          <a:effectLst/>
                          <a:latin typeface="Zurich BT" pitchFamily="34" charset="0"/>
                        </a:rPr>
                        <a:t>góc</a:t>
                      </a:r>
                      <a:r>
                        <a:rPr lang="en-US" sz="1500" baseline="0" dirty="0">
                          <a:effectLst/>
                          <a:latin typeface="Zurich BT" pitchFamily="34" charset="0"/>
                        </a:rPr>
                        <a:t> </a:t>
                      </a:r>
                      <a:r>
                        <a:rPr lang="en-US" sz="1500" baseline="0" dirty="0" err="1">
                          <a:effectLst/>
                          <a:latin typeface="Zurich BT" pitchFamily="34" charset="0"/>
                        </a:rPr>
                        <a:t>nhìn</a:t>
                      </a:r>
                      <a:r>
                        <a:rPr lang="en-US" sz="1500" baseline="0" dirty="0">
                          <a:effectLst/>
                          <a:latin typeface="Zurich BT" pitchFamily="34" charset="0"/>
                        </a:rPr>
                        <a:t> </a:t>
                      </a:r>
                      <a:r>
                        <a:rPr lang="en-US" sz="1500" baseline="0" dirty="0" err="1">
                          <a:effectLst/>
                          <a:latin typeface="Zurich BT" pitchFamily="34" charset="0"/>
                        </a:rPr>
                        <a:t>hậu</a:t>
                      </a:r>
                      <a:r>
                        <a:rPr lang="en-US" sz="1500" baseline="0" dirty="0">
                          <a:effectLst/>
                          <a:latin typeface="Zurich BT" pitchFamily="34" charset="0"/>
                        </a:rPr>
                        <a:t> </a:t>
                      </a:r>
                      <a:r>
                        <a:rPr lang="en-US" sz="1500" baseline="0" dirty="0" err="1">
                          <a:effectLst/>
                          <a:latin typeface="Zurich BT" pitchFamily="34" charset="0"/>
                        </a:rPr>
                        <a:t>trường</a:t>
                      </a:r>
                      <a:r>
                        <a:rPr lang="en-US" sz="1500" baseline="0" dirty="0">
                          <a:effectLst/>
                          <a:latin typeface="Zurich BT" pitchFamily="34" charset="0"/>
                        </a:rPr>
                        <a:t> (Backstage)</a:t>
                      </a:r>
                      <a:endParaRPr lang="en-US" sz="1500" dirty="0">
                        <a:effectLst/>
                        <a:latin typeface="Zurich BT" pitchFamily="34" charset="0"/>
                        <a:ea typeface="Times New Roman"/>
                        <a:cs typeface="Calibri"/>
                      </a:endParaRPr>
                    </a:p>
                  </a:txBody>
                  <a:tcPr marL="54697" marR="54697" marT="0" marB="0"/>
                </a:tc>
                <a:extLst>
                  <a:ext uri="{0D108BD9-81ED-4DB2-BD59-A6C34878D82A}">
                    <a16:rowId xmlns:a16="http://schemas.microsoft.com/office/drawing/2014/main" val="10000"/>
                  </a:ext>
                </a:extLst>
              </a:tr>
              <a:tr h="749237">
                <a:tc>
                  <a:txBody>
                    <a:bodyPr/>
                    <a:lstStyle/>
                    <a:p>
                      <a:pPr>
                        <a:lnSpc>
                          <a:spcPct val="115000"/>
                        </a:lnSpc>
                        <a:spcBef>
                          <a:spcPts val="100"/>
                        </a:spcBef>
                        <a:spcAft>
                          <a:spcPts val="100"/>
                        </a:spcAft>
                        <a:tabLst>
                          <a:tab pos="228600" algn="l"/>
                        </a:tabLst>
                      </a:pPr>
                      <a:r>
                        <a:rPr lang="en-US" sz="1400" b="1" dirty="0">
                          <a:effectLst/>
                          <a:latin typeface="Zurich BT" pitchFamily="34" charset="0"/>
                        </a:rPr>
                        <a:t>Thanh </a:t>
                      </a:r>
                      <a:r>
                        <a:rPr lang="en-US" sz="1400" b="1" dirty="0" err="1">
                          <a:effectLst/>
                          <a:latin typeface="Zurich BT" pitchFamily="34" charset="0"/>
                        </a:rPr>
                        <a:t>công</a:t>
                      </a:r>
                      <a:r>
                        <a:rPr lang="en-US" sz="1400" b="1" dirty="0">
                          <a:effectLst/>
                          <a:latin typeface="Zurich BT" pitchFamily="34" charset="0"/>
                        </a:rPr>
                        <a:t> </a:t>
                      </a:r>
                      <a:r>
                        <a:rPr lang="en-US" sz="1400" b="1" dirty="0" err="1">
                          <a:effectLst/>
                          <a:latin typeface="Zurich BT" pitchFamily="34" charset="0"/>
                        </a:rPr>
                        <a:t>cụ</a:t>
                      </a:r>
                      <a:r>
                        <a:rPr lang="en-US" sz="1400" b="1" dirty="0">
                          <a:effectLst/>
                          <a:latin typeface="Zurich BT" pitchFamily="34" charset="0"/>
                        </a:rPr>
                        <a:t> </a:t>
                      </a:r>
                      <a:r>
                        <a:rPr lang="en-US" sz="1400" b="1" dirty="0" err="1">
                          <a:effectLst/>
                          <a:latin typeface="Zurich BT" pitchFamily="34" charset="0"/>
                        </a:rPr>
                        <a:t>truy</a:t>
                      </a:r>
                      <a:r>
                        <a:rPr lang="en-US" sz="1400" b="1" dirty="0">
                          <a:effectLst/>
                          <a:latin typeface="Zurich BT" pitchFamily="34" charset="0"/>
                        </a:rPr>
                        <a:t> </a:t>
                      </a:r>
                      <a:r>
                        <a:rPr lang="en-US" sz="1400" b="1" dirty="0" err="1">
                          <a:effectLst/>
                          <a:latin typeface="Zurich BT" pitchFamily="34" charset="0"/>
                        </a:rPr>
                        <a:t>xuất</a:t>
                      </a:r>
                      <a:r>
                        <a:rPr lang="en-US" sz="1400" b="1" dirty="0">
                          <a:effectLst/>
                          <a:latin typeface="Zurich BT" pitchFamily="34" charset="0"/>
                        </a:rPr>
                        <a:t> </a:t>
                      </a:r>
                      <a:r>
                        <a:rPr lang="en-US" sz="1400" b="1" dirty="0" err="1">
                          <a:effectLst/>
                          <a:latin typeface="Zurich BT" pitchFamily="34" charset="0"/>
                        </a:rPr>
                        <a:t>nhanh</a:t>
                      </a:r>
                      <a:r>
                        <a:rPr lang="en-US" sz="1400" b="1" dirty="0">
                          <a:effectLst/>
                          <a:latin typeface="Zurich BT" pitchFamily="34" charset="0"/>
                        </a:rPr>
                        <a:t> (Quick Access Toolbar)</a:t>
                      </a:r>
                      <a:endParaRPr lang="en-US" sz="1400" b="1" dirty="0">
                        <a:effectLst/>
                        <a:latin typeface="Zurich BT" pitchFamily="34" charset="0"/>
                        <a:ea typeface="Times New Roman"/>
                        <a:cs typeface="Calibri"/>
                      </a:endParaRPr>
                    </a:p>
                  </a:txBody>
                  <a:tcPr marL="54697" marR="54697" marT="0" marB="0"/>
                </a:tc>
                <a:tc>
                  <a:txBody>
                    <a:bodyPr/>
                    <a:lstStyle/>
                    <a:p>
                      <a:pPr marL="0" algn="just">
                        <a:lnSpc>
                          <a:spcPct val="115000"/>
                        </a:lnSpc>
                        <a:spcBef>
                          <a:spcPts val="100"/>
                        </a:spcBef>
                        <a:spcAft>
                          <a:spcPts val="100"/>
                        </a:spcAft>
                        <a:tabLst>
                          <a:tab pos="228600" algn="l"/>
                        </a:tabLst>
                      </a:pPr>
                      <a:r>
                        <a:rPr lang="en-US" sz="1500" dirty="0" err="1">
                          <a:effectLst/>
                          <a:latin typeface="Zurich BT" pitchFamily="34" charset="0"/>
                        </a:rPr>
                        <a:t>nhanh</a:t>
                      </a:r>
                      <a:r>
                        <a:rPr lang="en-US" sz="1500" dirty="0">
                          <a:effectLst/>
                          <a:latin typeface="Zurich BT" pitchFamily="34" charset="0"/>
                        </a:rPr>
                        <a:t> </a:t>
                      </a:r>
                      <a:r>
                        <a:rPr lang="en-US" sz="1500" dirty="0" err="1">
                          <a:effectLst/>
                          <a:latin typeface="Zurich BT" pitchFamily="34" charset="0"/>
                        </a:rPr>
                        <a:t>chóng</a:t>
                      </a:r>
                      <a:r>
                        <a:rPr lang="en-US" sz="1500" dirty="0">
                          <a:effectLst/>
                          <a:latin typeface="Zurich BT" pitchFamily="34" charset="0"/>
                        </a:rPr>
                        <a:t> </a:t>
                      </a:r>
                      <a:r>
                        <a:rPr lang="en-US" sz="1500" dirty="0" err="1">
                          <a:effectLst/>
                          <a:latin typeface="Zurich BT" pitchFamily="34" charset="0"/>
                        </a:rPr>
                        <a:t>truy</a:t>
                      </a:r>
                      <a:r>
                        <a:rPr lang="en-US" sz="1500" dirty="0">
                          <a:effectLst/>
                          <a:latin typeface="Zurich BT" pitchFamily="34" charset="0"/>
                        </a:rPr>
                        <a:t> </a:t>
                      </a:r>
                      <a:r>
                        <a:rPr lang="en-US" sz="1500" dirty="0" err="1">
                          <a:effectLst/>
                          <a:latin typeface="Zurich BT" pitchFamily="34" charset="0"/>
                        </a:rPr>
                        <a:t>cập</a:t>
                      </a:r>
                      <a:r>
                        <a:rPr lang="en-US" sz="1500" dirty="0">
                          <a:effectLst/>
                          <a:latin typeface="Zurich BT" pitchFamily="34" charset="0"/>
                        </a:rPr>
                        <a:t> </a:t>
                      </a:r>
                      <a:r>
                        <a:rPr lang="en-US" sz="1500" dirty="0" err="1">
                          <a:effectLst/>
                          <a:latin typeface="Zurich BT" pitchFamily="34" charset="0"/>
                        </a:rPr>
                        <a:t>vào</a:t>
                      </a:r>
                      <a:r>
                        <a:rPr lang="en-US" sz="1500" dirty="0">
                          <a:effectLst/>
                          <a:latin typeface="Zurich BT" pitchFamily="34" charset="0"/>
                        </a:rPr>
                        <a:t> </a:t>
                      </a:r>
                      <a:r>
                        <a:rPr lang="en-US" sz="1500" dirty="0" err="1">
                          <a:effectLst/>
                          <a:latin typeface="Zurich BT" pitchFamily="34" charset="0"/>
                        </a:rPr>
                        <a:t>các</a:t>
                      </a:r>
                      <a:r>
                        <a:rPr lang="en-US" sz="1500" dirty="0">
                          <a:effectLst/>
                          <a:latin typeface="Zurich BT" pitchFamily="34" charset="0"/>
                        </a:rPr>
                        <a:t> </a:t>
                      </a:r>
                      <a:r>
                        <a:rPr lang="en-US" sz="1500" dirty="0" err="1">
                          <a:effectLst/>
                          <a:latin typeface="Zurich BT" pitchFamily="34" charset="0"/>
                        </a:rPr>
                        <a:t>câu</a:t>
                      </a:r>
                      <a:r>
                        <a:rPr lang="en-US" sz="1500" dirty="0">
                          <a:effectLst/>
                          <a:latin typeface="Zurich BT" pitchFamily="34" charset="0"/>
                        </a:rPr>
                        <a:t> </a:t>
                      </a:r>
                      <a:r>
                        <a:rPr lang="en-US" sz="1500" dirty="0" err="1">
                          <a:effectLst/>
                          <a:latin typeface="Zurich BT" pitchFamily="34" charset="0"/>
                        </a:rPr>
                        <a:t>lệnh</a:t>
                      </a:r>
                      <a:r>
                        <a:rPr lang="en-US" sz="1500" dirty="0">
                          <a:effectLst/>
                          <a:latin typeface="Zurich BT" pitchFamily="34" charset="0"/>
                        </a:rPr>
                        <a:t> </a:t>
                      </a:r>
                      <a:r>
                        <a:rPr lang="en-US" sz="1500" dirty="0" err="1">
                          <a:effectLst/>
                          <a:latin typeface="Zurich BT" pitchFamily="34" charset="0"/>
                        </a:rPr>
                        <a:t>thường</a:t>
                      </a:r>
                      <a:r>
                        <a:rPr lang="en-US" sz="1500" baseline="0" dirty="0">
                          <a:effectLst/>
                          <a:latin typeface="Zurich BT" pitchFamily="34" charset="0"/>
                        </a:rPr>
                        <a:t> </a:t>
                      </a:r>
                      <a:r>
                        <a:rPr lang="en-US" sz="1500" baseline="0" dirty="0" err="1">
                          <a:effectLst/>
                          <a:latin typeface="Zurich BT" pitchFamily="34" charset="0"/>
                        </a:rPr>
                        <a:t>dùng</a:t>
                      </a:r>
                      <a:endParaRPr lang="en-US" sz="1500" dirty="0">
                        <a:effectLst/>
                        <a:latin typeface="Zurich BT" pitchFamily="34" charset="0"/>
                        <a:ea typeface="Times New Roman"/>
                        <a:cs typeface="Calibri"/>
                      </a:endParaRPr>
                    </a:p>
                  </a:txBody>
                  <a:tcPr marL="54697" marR="54697" marT="0" marB="0"/>
                </a:tc>
                <a:extLst>
                  <a:ext uri="{0D108BD9-81ED-4DB2-BD59-A6C34878D82A}">
                    <a16:rowId xmlns:a16="http://schemas.microsoft.com/office/drawing/2014/main" val="10001"/>
                  </a:ext>
                </a:extLst>
              </a:tr>
              <a:tr h="320424">
                <a:tc>
                  <a:txBody>
                    <a:bodyPr/>
                    <a:lstStyle/>
                    <a:p>
                      <a:pPr>
                        <a:lnSpc>
                          <a:spcPct val="115000"/>
                        </a:lnSpc>
                        <a:spcBef>
                          <a:spcPts val="100"/>
                        </a:spcBef>
                        <a:spcAft>
                          <a:spcPts val="100"/>
                        </a:spcAft>
                        <a:tabLst>
                          <a:tab pos="228600" algn="l"/>
                        </a:tabLst>
                      </a:pPr>
                      <a:r>
                        <a:rPr lang="en-US" sz="1400" b="1" dirty="0">
                          <a:effectLst/>
                          <a:latin typeface="Zurich BT" pitchFamily="34" charset="0"/>
                        </a:rPr>
                        <a:t>Thanh </a:t>
                      </a:r>
                      <a:r>
                        <a:rPr lang="en-US" sz="1400" b="1" dirty="0" err="1">
                          <a:effectLst/>
                          <a:latin typeface="Zurich BT" pitchFamily="34" charset="0"/>
                        </a:rPr>
                        <a:t>tiêu</a:t>
                      </a:r>
                      <a:r>
                        <a:rPr lang="en-US" sz="1400" b="1" dirty="0">
                          <a:effectLst/>
                          <a:latin typeface="Zurich BT" pitchFamily="34" charset="0"/>
                        </a:rPr>
                        <a:t> </a:t>
                      </a:r>
                      <a:r>
                        <a:rPr lang="en-US" sz="1400" b="1" dirty="0" err="1">
                          <a:effectLst/>
                          <a:latin typeface="Zurich BT" pitchFamily="34" charset="0"/>
                        </a:rPr>
                        <a:t>đề</a:t>
                      </a:r>
                      <a:endParaRPr lang="en-US" sz="1400" b="1" dirty="0">
                        <a:effectLst/>
                        <a:latin typeface="Zurich BT" pitchFamily="34" charset="0"/>
                        <a:ea typeface="Times New Roman"/>
                        <a:cs typeface="Calibri"/>
                      </a:endParaRPr>
                    </a:p>
                  </a:txBody>
                  <a:tcPr marL="54697" marR="54697" marT="0" marB="0"/>
                </a:tc>
                <a:tc>
                  <a:txBody>
                    <a:bodyPr/>
                    <a:lstStyle/>
                    <a:p>
                      <a:pPr marL="0" algn="just">
                        <a:lnSpc>
                          <a:spcPct val="115000"/>
                        </a:lnSpc>
                        <a:spcBef>
                          <a:spcPts val="100"/>
                        </a:spcBef>
                        <a:spcAft>
                          <a:spcPts val="100"/>
                        </a:spcAft>
                        <a:tabLst>
                          <a:tab pos="228600" algn="l"/>
                        </a:tabLst>
                      </a:pPr>
                      <a:r>
                        <a:rPr lang="en-US" sz="1500" dirty="0" err="1">
                          <a:effectLst/>
                          <a:latin typeface="Zurich BT" pitchFamily="34" charset="0"/>
                        </a:rPr>
                        <a:t>Hiển</a:t>
                      </a:r>
                      <a:r>
                        <a:rPr lang="en-US" sz="1500" baseline="0" dirty="0">
                          <a:effectLst/>
                          <a:latin typeface="Zurich BT" pitchFamily="34" charset="0"/>
                        </a:rPr>
                        <a:t> thị </a:t>
                      </a:r>
                      <a:r>
                        <a:rPr lang="en-US" sz="1500" baseline="0" dirty="0" err="1">
                          <a:effectLst/>
                          <a:latin typeface="Zurich BT" pitchFamily="34" charset="0"/>
                        </a:rPr>
                        <a:t>tên</a:t>
                      </a:r>
                      <a:r>
                        <a:rPr lang="en-US" sz="1500" baseline="0" dirty="0">
                          <a:effectLst/>
                          <a:latin typeface="Zurich BT" pitchFamily="34" charset="0"/>
                        </a:rPr>
                        <a:t> </a:t>
                      </a:r>
                      <a:r>
                        <a:rPr lang="vi-VN" sz="1500" baseline="0" dirty="0">
                          <a:effectLst/>
                          <a:latin typeface="Zurich BT" pitchFamily="34" charset="0"/>
                        </a:rPr>
                        <a:t>tệp tin hoặc chương trinh</a:t>
                      </a:r>
                      <a:r>
                        <a:rPr lang="en-US" sz="1500" baseline="0" dirty="0">
                          <a:effectLst/>
                          <a:latin typeface="Zurich BT" pitchFamily="34" charset="0"/>
                        </a:rPr>
                        <a:t> </a:t>
                      </a:r>
                      <a:r>
                        <a:rPr lang="en-US" sz="1500" baseline="0" dirty="0" err="1">
                          <a:effectLst/>
                          <a:latin typeface="Zurich BT" pitchFamily="34" charset="0"/>
                        </a:rPr>
                        <a:t>hiện</a:t>
                      </a:r>
                      <a:r>
                        <a:rPr lang="en-US" sz="1500" baseline="0" dirty="0">
                          <a:effectLst/>
                          <a:latin typeface="Zurich BT" pitchFamily="34" charset="0"/>
                        </a:rPr>
                        <a:t> </a:t>
                      </a:r>
                      <a:r>
                        <a:rPr lang="en-US" sz="1500" baseline="0" dirty="0" err="1">
                          <a:effectLst/>
                          <a:latin typeface="Zurich BT" pitchFamily="34" charset="0"/>
                        </a:rPr>
                        <a:t>hành</a:t>
                      </a:r>
                      <a:endParaRPr lang="en-US" sz="1500" dirty="0">
                        <a:effectLst/>
                        <a:latin typeface="Zurich BT" pitchFamily="34" charset="0"/>
                        <a:ea typeface="Times New Roman"/>
                        <a:cs typeface="Calibri"/>
                      </a:endParaRPr>
                    </a:p>
                  </a:txBody>
                  <a:tcPr marL="54697" marR="54697" marT="0" marB="0"/>
                </a:tc>
                <a:extLst>
                  <a:ext uri="{0D108BD9-81ED-4DB2-BD59-A6C34878D82A}">
                    <a16:rowId xmlns:a16="http://schemas.microsoft.com/office/drawing/2014/main" val="10002"/>
                  </a:ext>
                </a:extLst>
              </a:tr>
              <a:tr h="1699374">
                <a:tc>
                  <a:txBody>
                    <a:bodyPr/>
                    <a:lstStyle/>
                    <a:p>
                      <a:pPr>
                        <a:lnSpc>
                          <a:spcPct val="115000"/>
                        </a:lnSpc>
                        <a:spcBef>
                          <a:spcPts val="100"/>
                        </a:spcBef>
                        <a:spcAft>
                          <a:spcPts val="100"/>
                        </a:spcAft>
                        <a:tabLst>
                          <a:tab pos="228600" algn="l"/>
                        </a:tabLst>
                      </a:pPr>
                      <a:r>
                        <a:rPr lang="en-US" sz="1400" b="1" dirty="0" err="1">
                          <a:effectLst/>
                          <a:latin typeface="Zurich BT" pitchFamily="34" charset="0"/>
                        </a:rPr>
                        <a:t>Các</a:t>
                      </a:r>
                      <a:r>
                        <a:rPr lang="en-US" sz="1400" b="1" dirty="0">
                          <a:effectLst/>
                          <a:latin typeface="Zurich BT" pitchFamily="34" charset="0"/>
                        </a:rPr>
                        <a:t> </a:t>
                      </a:r>
                      <a:r>
                        <a:rPr lang="en-US" sz="1400" b="1" dirty="0" err="1">
                          <a:effectLst/>
                          <a:latin typeface="Zurich BT" pitchFamily="34" charset="0"/>
                        </a:rPr>
                        <a:t>nút</a:t>
                      </a:r>
                      <a:r>
                        <a:rPr lang="en-US" sz="1400" b="1" dirty="0">
                          <a:effectLst/>
                          <a:latin typeface="Zurich BT" pitchFamily="34" charset="0"/>
                        </a:rPr>
                        <a:t> Minimize/Maximize/</a:t>
                      </a:r>
                    </a:p>
                    <a:p>
                      <a:pPr>
                        <a:lnSpc>
                          <a:spcPct val="115000"/>
                        </a:lnSpc>
                        <a:spcBef>
                          <a:spcPts val="100"/>
                        </a:spcBef>
                        <a:spcAft>
                          <a:spcPts val="100"/>
                        </a:spcAft>
                        <a:tabLst>
                          <a:tab pos="228600" algn="l"/>
                        </a:tabLst>
                      </a:pPr>
                      <a:r>
                        <a:rPr lang="en-US" sz="1400" b="1" dirty="0">
                          <a:effectLst/>
                          <a:latin typeface="Zurich BT" pitchFamily="34" charset="0"/>
                        </a:rPr>
                        <a:t>Restore Down/Close</a:t>
                      </a:r>
                    </a:p>
                  </a:txBody>
                  <a:tcPr marL="54697" marR="54697" marT="0" marB="0"/>
                </a:tc>
                <a:tc>
                  <a:txBody>
                    <a:bodyPr/>
                    <a:lstStyle/>
                    <a:p>
                      <a:pPr marL="0" algn="just">
                        <a:lnSpc>
                          <a:spcPct val="115000"/>
                        </a:lnSpc>
                        <a:spcBef>
                          <a:spcPts val="100"/>
                        </a:spcBef>
                        <a:spcAft>
                          <a:spcPts val="100"/>
                        </a:spcAft>
                        <a:tabLst>
                          <a:tab pos="228600" algn="l"/>
                        </a:tabLst>
                      </a:pPr>
                      <a:r>
                        <a:rPr lang="vi-VN" sz="1500" dirty="0">
                          <a:effectLst/>
                          <a:latin typeface="Zurich BT" pitchFamily="34" charset="0"/>
                        </a:rPr>
                        <a:t>Sử dụng các nút này để điều chỉnh cách cửa sổ ứng dụng hiển thị trên màn hình: Nút </a:t>
                      </a:r>
                      <a:r>
                        <a:rPr lang="vi-VN" sz="1500" b="1" dirty="0">
                          <a:effectLst/>
                          <a:latin typeface="Zurich BT" pitchFamily="34" charset="0"/>
                        </a:rPr>
                        <a:t>Minimize</a:t>
                      </a:r>
                      <a:r>
                        <a:rPr lang="vi-VN" sz="1500" dirty="0">
                          <a:effectLst/>
                          <a:latin typeface="Zurich BT" pitchFamily="34" charset="0"/>
                        </a:rPr>
                        <a:t> đóng chương trình tạm thời vào thanh tác vụ của Windows, nút </a:t>
                      </a:r>
                      <a:r>
                        <a:rPr lang="vi-VN" sz="1500" b="1" dirty="0">
                          <a:effectLst/>
                          <a:latin typeface="Zurich BT" pitchFamily="34" charset="0"/>
                        </a:rPr>
                        <a:t>Maximize</a:t>
                      </a:r>
                      <a:r>
                        <a:rPr lang="vi-VN" sz="1500" dirty="0">
                          <a:effectLst/>
                          <a:latin typeface="Zurich BT" pitchFamily="34" charset="0"/>
                        </a:rPr>
                        <a:t> sẽ choán cửa sổ ứng dụng đầy màn hình, nút </a:t>
                      </a:r>
                      <a:r>
                        <a:rPr lang="vi-VN" sz="1500" b="1" dirty="0">
                          <a:effectLst/>
                          <a:latin typeface="Zurich BT" pitchFamily="34" charset="0"/>
                        </a:rPr>
                        <a:t>Restore Down </a:t>
                      </a:r>
                      <a:r>
                        <a:rPr lang="vi-VN" sz="1500" dirty="0">
                          <a:effectLst/>
                          <a:latin typeface="Zurich BT" pitchFamily="34" charset="0"/>
                        </a:rPr>
                        <a:t>giảm kích thước màn hình đến kích thước trước khi được mở tối đa, và nút </a:t>
                      </a:r>
                      <a:r>
                        <a:rPr lang="vi-VN" sz="1500" b="1" dirty="0">
                          <a:effectLst/>
                          <a:latin typeface="Zurich BT" pitchFamily="34" charset="0"/>
                        </a:rPr>
                        <a:t>Close</a:t>
                      </a:r>
                      <a:r>
                        <a:rPr lang="vi-VN" sz="1500" dirty="0">
                          <a:effectLst/>
                          <a:latin typeface="Zurich BT" pitchFamily="34" charset="0"/>
                        </a:rPr>
                        <a:t> sẽ thoát chương trình.</a:t>
                      </a:r>
                      <a:endParaRPr lang="en-US" sz="1500" dirty="0">
                        <a:effectLst/>
                        <a:latin typeface="Zurich BT" pitchFamily="34" charset="0"/>
                        <a:ea typeface="Times New Roman"/>
                        <a:cs typeface="Calibri"/>
                      </a:endParaRPr>
                    </a:p>
                  </a:txBody>
                  <a:tcPr marL="54697" marR="54697" marT="0" marB="0"/>
                </a:tc>
                <a:extLst>
                  <a:ext uri="{0D108BD9-81ED-4DB2-BD59-A6C34878D82A}">
                    <a16:rowId xmlns:a16="http://schemas.microsoft.com/office/drawing/2014/main" val="10003"/>
                  </a:ext>
                </a:extLst>
              </a:tr>
              <a:tr h="525780">
                <a:tc>
                  <a:txBody>
                    <a:bodyPr/>
                    <a:lstStyle/>
                    <a:p>
                      <a:pPr>
                        <a:lnSpc>
                          <a:spcPct val="115000"/>
                        </a:lnSpc>
                        <a:spcBef>
                          <a:spcPts val="100"/>
                        </a:spcBef>
                        <a:spcAft>
                          <a:spcPts val="100"/>
                        </a:spcAft>
                        <a:tabLst>
                          <a:tab pos="228600" algn="l"/>
                        </a:tabLst>
                      </a:pPr>
                      <a:r>
                        <a:rPr lang="en-US" sz="1400" b="1">
                          <a:effectLst/>
                          <a:latin typeface="Zurich BT" pitchFamily="34" charset="0"/>
                        </a:rPr>
                        <a:t>Ribbon</a:t>
                      </a:r>
                      <a:endParaRPr lang="en-US" sz="1400" b="1">
                        <a:effectLst/>
                        <a:latin typeface="Zurich BT" pitchFamily="34" charset="0"/>
                        <a:ea typeface="Times New Roman"/>
                        <a:cs typeface="Calibri"/>
                      </a:endParaRPr>
                    </a:p>
                  </a:txBody>
                  <a:tcPr marL="54697" marR="54697" marT="0" marB="0"/>
                </a:tc>
                <a:tc>
                  <a:txBody>
                    <a:bodyPr/>
                    <a:lstStyle/>
                    <a:p>
                      <a:pPr marL="0" algn="just">
                        <a:lnSpc>
                          <a:spcPct val="115000"/>
                        </a:lnSpc>
                        <a:spcBef>
                          <a:spcPts val="100"/>
                        </a:spcBef>
                        <a:spcAft>
                          <a:spcPts val="100"/>
                        </a:spcAft>
                        <a:tabLst>
                          <a:tab pos="228600" algn="l"/>
                        </a:tabLst>
                      </a:pPr>
                      <a:r>
                        <a:rPr lang="en-US" sz="1500" dirty="0" err="1">
                          <a:effectLst/>
                          <a:latin typeface="Zurich BT" pitchFamily="34" charset="0"/>
                        </a:rPr>
                        <a:t>Sử</a:t>
                      </a:r>
                      <a:r>
                        <a:rPr lang="en-US" sz="1500" dirty="0">
                          <a:effectLst/>
                          <a:latin typeface="Zurich BT" pitchFamily="34" charset="0"/>
                        </a:rPr>
                        <a:t> </a:t>
                      </a:r>
                      <a:r>
                        <a:rPr lang="en-US" sz="1500" dirty="0" err="1">
                          <a:effectLst/>
                          <a:latin typeface="Zurich BT" pitchFamily="34" charset="0"/>
                        </a:rPr>
                        <a:t>các</a:t>
                      </a:r>
                      <a:r>
                        <a:rPr lang="en-US" sz="1500" dirty="0">
                          <a:effectLst/>
                          <a:latin typeface="Zurich BT" pitchFamily="34" charset="0"/>
                        </a:rPr>
                        <a:t> </a:t>
                      </a:r>
                      <a:r>
                        <a:rPr lang="en-US" sz="1500" dirty="0" err="1">
                          <a:effectLst/>
                          <a:latin typeface="Zurich BT" pitchFamily="34" charset="0"/>
                        </a:rPr>
                        <a:t>thẻ</a:t>
                      </a:r>
                      <a:r>
                        <a:rPr lang="en-US" sz="1500" dirty="0">
                          <a:effectLst/>
                          <a:latin typeface="Zurich BT" pitchFamily="34" charset="0"/>
                        </a:rPr>
                        <a:t> </a:t>
                      </a:r>
                      <a:r>
                        <a:rPr lang="en-US" sz="1500" dirty="0" err="1">
                          <a:effectLst/>
                          <a:latin typeface="Zurich BT" pitchFamily="34" charset="0"/>
                        </a:rPr>
                        <a:t>trên</a:t>
                      </a:r>
                      <a:r>
                        <a:rPr lang="en-US" sz="1500" dirty="0">
                          <a:effectLst/>
                          <a:latin typeface="Zurich BT" pitchFamily="34" charset="0"/>
                        </a:rPr>
                        <a:t> </a:t>
                      </a:r>
                      <a:r>
                        <a:rPr lang="en-US" sz="1500" dirty="0" err="1">
                          <a:effectLst/>
                          <a:latin typeface="Zurich BT" pitchFamily="34" charset="0"/>
                        </a:rPr>
                        <a:t>thanh</a:t>
                      </a:r>
                      <a:r>
                        <a:rPr lang="en-US" sz="1500" dirty="0">
                          <a:effectLst/>
                          <a:latin typeface="Zurich BT" pitchFamily="34" charset="0"/>
                        </a:rPr>
                        <a:t> Ribbon </a:t>
                      </a:r>
                      <a:r>
                        <a:rPr lang="en-US" sz="1500" dirty="0" err="1">
                          <a:effectLst/>
                          <a:latin typeface="Zurich BT" pitchFamily="34" charset="0"/>
                        </a:rPr>
                        <a:t>để</a:t>
                      </a:r>
                      <a:r>
                        <a:rPr lang="en-US" sz="1500" dirty="0">
                          <a:effectLst/>
                          <a:latin typeface="Zurich BT" pitchFamily="34" charset="0"/>
                        </a:rPr>
                        <a:t> </a:t>
                      </a:r>
                      <a:r>
                        <a:rPr lang="en-US" sz="1500" dirty="0" err="1">
                          <a:effectLst/>
                          <a:latin typeface="Zurich BT" pitchFamily="34" charset="0"/>
                        </a:rPr>
                        <a:t>truy</a:t>
                      </a:r>
                      <a:r>
                        <a:rPr lang="en-US" sz="1500" dirty="0">
                          <a:effectLst/>
                          <a:latin typeface="Zurich BT" pitchFamily="34" charset="0"/>
                        </a:rPr>
                        <a:t> </a:t>
                      </a:r>
                      <a:r>
                        <a:rPr lang="en-US" sz="1500" dirty="0" err="1">
                          <a:effectLst/>
                          <a:latin typeface="Zurich BT" pitchFamily="34" charset="0"/>
                        </a:rPr>
                        <a:t>cập</a:t>
                      </a:r>
                      <a:r>
                        <a:rPr lang="en-US" sz="1500" dirty="0">
                          <a:effectLst/>
                          <a:latin typeface="Zurich BT" pitchFamily="34" charset="0"/>
                        </a:rPr>
                        <a:t> </a:t>
                      </a:r>
                      <a:r>
                        <a:rPr lang="en-US" sz="1500" dirty="0" err="1">
                          <a:effectLst/>
                          <a:latin typeface="Zurich BT" pitchFamily="34" charset="0"/>
                        </a:rPr>
                        <a:t>các</a:t>
                      </a:r>
                      <a:r>
                        <a:rPr lang="en-US" sz="1500" dirty="0">
                          <a:effectLst/>
                          <a:latin typeface="Zurich BT" pitchFamily="34" charset="0"/>
                        </a:rPr>
                        <a:t> </a:t>
                      </a:r>
                      <a:r>
                        <a:rPr lang="en-US" sz="1500" dirty="0" err="1">
                          <a:effectLst/>
                          <a:latin typeface="Zurich BT" pitchFamily="34" charset="0"/>
                        </a:rPr>
                        <a:t>lệnh</a:t>
                      </a:r>
                      <a:r>
                        <a:rPr lang="en-US" sz="1500" dirty="0">
                          <a:effectLst/>
                          <a:latin typeface="Zurich BT" pitchFamily="34" charset="0"/>
                        </a:rPr>
                        <a:t> </a:t>
                      </a:r>
                      <a:r>
                        <a:rPr lang="en-US" sz="1500" dirty="0" err="1">
                          <a:effectLst/>
                          <a:latin typeface="Zurich BT" pitchFamily="34" charset="0"/>
                        </a:rPr>
                        <a:t>bạn</a:t>
                      </a:r>
                      <a:r>
                        <a:rPr lang="en-US" sz="1500" dirty="0">
                          <a:effectLst/>
                          <a:latin typeface="Zurich BT" pitchFamily="34" charset="0"/>
                        </a:rPr>
                        <a:t> </a:t>
                      </a:r>
                      <a:r>
                        <a:rPr lang="en-US" sz="1500" dirty="0" err="1">
                          <a:effectLst/>
                          <a:latin typeface="Zurich BT" pitchFamily="34" charset="0"/>
                        </a:rPr>
                        <a:t>cần</a:t>
                      </a:r>
                      <a:r>
                        <a:rPr lang="en-US" sz="1500" dirty="0">
                          <a:effectLst/>
                          <a:latin typeface="Zurich BT" pitchFamily="34" charset="0"/>
                        </a:rPr>
                        <a:t> </a:t>
                      </a:r>
                      <a:r>
                        <a:rPr lang="en-US" sz="1500" dirty="0" err="1">
                          <a:effectLst/>
                          <a:latin typeface="Zurich BT" pitchFamily="34" charset="0"/>
                        </a:rPr>
                        <a:t>để</a:t>
                      </a:r>
                      <a:r>
                        <a:rPr lang="en-US" sz="1500" dirty="0">
                          <a:effectLst/>
                          <a:latin typeface="Zurich BT" pitchFamily="34" charset="0"/>
                        </a:rPr>
                        <a:t> </a:t>
                      </a:r>
                      <a:r>
                        <a:rPr lang="en-US" sz="1500" dirty="0" err="1">
                          <a:effectLst/>
                          <a:latin typeface="Zurich BT" pitchFamily="34" charset="0"/>
                        </a:rPr>
                        <a:t>hoàn</a:t>
                      </a:r>
                      <a:r>
                        <a:rPr lang="en-US" sz="1500" dirty="0">
                          <a:effectLst/>
                          <a:latin typeface="Zurich BT" pitchFamily="34" charset="0"/>
                        </a:rPr>
                        <a:t> </a:t>
                      </a:r>
                      <a:r>
                        <a:rPr lang="en-US" sz="1500" dirty="0" err="1">
                          <a:effectLst/>
                          <a:latin typeface="Zurich BT" pitchFamily="34" charset="0"/>
                        </a:rPr>
                        <a:t>thành</a:t>
                      </a:r>
                      <a:r>
                        <a:rPr lang="en-US" sz="1500" dirty="0">
                          <a:effectLst/>
                          <a:latin typeface="Zurich BT" pitchFamily="34" charset="0"/>
                        </a:rPr>
                        <a:t> </a:t>
                      </a:r>
                      <a:r>
                        <a:rPr lang="en-US" sz="1500" dirty="0" err="1">
                          <a:effectLst/>
                          <a:latin typeface="Zurich BT" pitchFamily="34" charset="0"/>
                        </a:rPr>
                        <a:t>tác</a:t>
                      </a:r>
                      <a:r>
                        <a:rPr lang="en-US" sz="1500" dirty="0">
                          <a:effectLst/>
                          <a:latin typeface="Zurich BT" pitchFamily="34" charset="0"/>
                        </a:rPr>
                        <a:t> </a:t>
                      </a:r>
                      <a:r>
                        <a:rPr lang="en-US" sz="1500" dirty="0" err="1">
                          <a:effectLst/>
                          <a:latin typeface="Zurich BT" pitchFamily="34" charset="0"/>
                        </a:rPr>
                        <a:t>vụ</a:t>
                      </a:r>
                      <a:r>
                        <a:rPr lang="en-US" sz="1500" dirty="0">
                          <a:effectLst/>
                          <a:latin typeface="Zurich BT" pitchFamily="34" charset="0"/>
                        </a:rPr>
                        <a:t>. </a:t>
                      </a:r>
                      <a:endParaRPr lang="en-US" sz="1500" dirty="0">
                        <a:effectLst/>
                        <a:latin typeface="Zurich BT" pitchFamily="34" charset="0"/>
                        <a:ea typeface="Times New Roman"/>
                        <a:cs typeface="Calibri"/>
                      </a:endParaRPr>
                    </a:p>
                  </a:txBody>
                  <a:tcPr marL="54697" marR="54697" marT="0" marB="0"/>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9</a:t>
            </a:fld>
            <a:endParaRPr lang="en-US" dirty="0"/>
          </a:p>
        </p:txBody>
      </p:sp>
    </p:spTree>
    <p:extLst>
      <p:ext uri="{BB962C8B-B14F-4D97-AF65-F5344CB8AC3E}">
        <p14:creationId xmlns:p14="http://schemas.microsoft.com/office/powerpoint/2010/main" val="363224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IIGThem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IIGThemes</Template>
  <TotalTime>6524</TotalTime>
  <Words>2996</Words>
  <Application>Microsoft Office PowerPoint</Application>
  <PresentationFormat>On-screen Show (16:9)</PresentationFormat>
  <Paragraphs>611</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PMingLiU</vt:lpstr>
      <vt:lpstr>Times New Roman</vt:lpstr>
      <vt:lpstr>Verdana</vt:lpstr>
      <vt:lpstr>Wingdings</vt:lpstr>
      <vt:lpstr>Zurich BT</vt:lpstr>
      <vt:lpstr>IIGThemes</vt:lpstr>
      <vt:lpstr>PowerPoint Presentation</vt:lpstr>
      <vt:lpstr>Bắt đầu</vt:lpstr>
      <vt:lpstr>Khởi động chương trình</vt:lpstr>
      <vt:lpstr>Thoát khỏi chương trình</vt:lpstr>
      <vt:lpstr>Quan sát màn hình (Word)</vt:lpstr>
      <vt:lpstr>Quan sát màn hình (Excel)</vt:lpstr>
      <vt:lpstr>Quan sát màn hình (PowerPoint)</vt:lpstr>
      <vt:lpstr>Quan sát màn hình (Access)</vt:lpstr>
      <vt:lpstr>Quan sát màn hình</vt:lpstr>
      <vt:lpstr>Quan sát màn hình</vt:lpstr>
      <vt:lpstr>Quan sát màn hình</vt:lpstr>
      <vt:lpstr>Quan sát màn hình</vt:lpstr>
      <vt:lpstr>Quan sát màn hình</vt:lpstr>
      <vt:lpstr>Quan sát màn hình</vt:lpstr>
      <vt:lpstr>Truy cập vào các lệnh và các tính năng</vt:lpstr>
      <vt:lpstr>Truy cập vào các lệnh và các tính năng</vt:lpstr>
      <vt:lpstr>Truy cập vào các lệnh và các tính năng</vt:lpstr>
      <vt:lpstr>Truy cập vào các lệnh và các tính năng</vt:lpstr>
      <vt:lpstr>Truy cập vào các lệnh và các tính năng</vt:lpstr>
      <vt:lpstr>Truy cập vào các lệnh và các tính năng</vt:lpstr>
      <vt:lpstr>Truy cập vào các lệnh và các tính năng</vt:lpstr>
      <vt:lpstr>Truy cập vào các lệnh và các tính năng</vt:lpstr>
      <vt:lpstr>Trợ giúp</vt:lpstr>
      <vt:lpstr>Trợ giúp</vt:lpstr>
      <vt:lpstr>Trợ giúp</vt:lpstr>
      <vt:lpstr>Trợ giúp</vt:lpstr>
      <vt:lpstr>Trợ giúp</vt:lpstr>
    </vt:vector>
  </TitlesOfParts>
  <Company>CCI Learning Solutions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CCI Learning Solutions Inc.</dc:creator>
  <cp:lastModifiedBy>Nguyễn Thị Hồng Lê</cp:lastModifiedBy>
  <cp:revision>833</cp:revision>
  <dcterms:created xsi:type="dcterms:W3CDTF">2007-03-28T02:59:08Z</dcterms:created>
  <dcterms:modified xsi:type="dcterms:W3CDTF">2021-10-11T08:22:55Z</dcterms:modified>
</cp:coreProperties>
</file>